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omments/modernComment_100_65B27174.xml" ContentType="application/vnd.ms-powerpoint.comments+xml"/>
  <Override PartName="/ppt/comments/modernComment_109_C10103BE.xml" ContentType="application/vnd.ms-powerpoint.comments+xml"/>
  <Override PartName="/ppt/comments/modernComment_10A_59FF400C.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0"/>
  </p:notesMasterIdLst>
  <p:sldIdLst>
    <p:sldId id="256" r:id="rId5"/>
    <p:sldId id="290" r:id="rId6"/>
    <p:sldId id="291" r:id="rId7"/>
    <p:sldId id="285" r:id="rId8"/>
    <p:sldId id="286" r:id="rId9"/>
    <p:sldId id="287" r:id="rId10"/>
    <p:sldId id="288" r:id="rId11"/>
    <p:sldId id="289" r:id="rId12"/>
    <p:sldId id="265" r:id="rId13"/>
    <p:sldId id="266" r:id="rId14"/>
    <p:sldId id="267" r:id="rId15"/>
    <p:sldId id="268" r:id="rId16"/>
    <p:sldId id="269" r:id="rId17"/>
    <p:sldId id="270" r:id="rId18"/>
    <p:sldId id="272" r:id="rId19"/>
    <p:sldId id="271"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304" r:id="rId33"/>
    <p:sldId id="305" r:id="rId34"/>
    <p:sldId id="303" r:id="rId35"/>
    <p:sldId id="261" r:id="rId36"/>
    <p:sldId id="292" r:id="rId37"/>
    <p:sldId id="293" r:id="rId38"/>
    <p:sldId id="294" r:id="rId39"/>
    <p:sldId id="257" r:id="rId40"/>
    <p:sldId id="295" r:id="rId41"/>
    <p:sldId id="296" r:id="rId42"/>
    <p:sldId id="299" r:id="rId43"/>
    <p:sldId id="297" r:id="rId44"/>
    <p:sldId id="298" r:id="rId45"/>
    <p:sldId id="300" r:id="rId46"/>
    <p:sldId id="258" r:id="rId47"/>
    <p:sldId id="301" r:id="rId48"/>
    <p:sldId id="302" r:id="rId49"/>
  </p:sldIdLst>
  <p:sldSz cx="9144000" cy="5143500" type="screen16x9"/>
  <p:notesSz cx="9144000" cy="6858000"/>
  <p:defaultTex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E3EE14-B837-4AAA-8A76-BC221A169B66}">
          <p14:sldIdLst>
            <p14:sldId id="256"/>
            <p14:sldId id="290"/>
            <p14:sldId id="291"/>
            <p14:sldId id="285"/>
            <p14:sldId id="286"/>
            <p14:sldId id="287"/>
            <p14:sldId id="288"/>
            <p14:sldId id="289"/>
            <p14:sldId id="265"/>
            <p14:sldId id="266"/>
            <p14:sldId id="267"/>
            <p14:sldId id="268"/>
            <p14:sldId id="269"/>
            <p14:sldId id="270"/>
            <p14:sldId id="272"/>
            <p14:sldId id="271"/>
            <p14:sldId id="273"/>
            <p14:sldId id="274"/>
            <p14:sldId id="275"/>
            <p14:sldId id="276"/>
            <p14:sldId id="277"/>
            <p14:sldId id="278"/>
            <p14:sldId id="279"/>
            <p14:sldId id="280"/>
            <p14:sldId id="281"/>
            <p14:sldId id="282"/>
            <p14:sldId id="283"/>
            <p14:sldId id="284"/>
            <p14:sldId id="304"/>
            <p14:sldId id="305"/>
            <p14:sldId id="303"/>
          </p14:sldIdLst>
        </p14:section>
        <p14:section name="Live prompt" id="{4E8BC791-0849-45F4-9F71-2B9CBC6D16A5}">
          <p14:sldIdLst>
            <p14:sldId id="261"/>
            <p14:sldId id="292"/>
            <p14:sldId id="293"/>
            <p14:sldId id="294"/>
            <p14:sldId id="257"/>
            <p14:sldId id="295"/>
            <p14:sldId id="296"/>
            <p14:sldId id="299"/>
            <p14:sldId id="297"/>
            <p14:sldId id="298"/>
            <p14:sldId id="300"/>
            <p14:sldId id="258"/>
            <p14:sldId id="301"/>
            <p14:sldId id="3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5212BB-31E2-3510-FC70-2610112BA2BD}" name="Nathan Glades" initials="NG" userId="S::z3545907@ad.unsw.edu.au::765554a8-fdf9-4f3f-bc79-8a6127131641" providerId="AD"/>
  <p188:author id="{FB358EDF-5098-8567-456B-C23F0CA19C11}" name="Keiran Rowell" initials="KR" userId="S::z3374843@ad.unsw.edu.au::7fcbd16c-e09b-41e5-a561-38d1c96da0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7E5D3-74EB-41A9-BEC5-B6B6EF971592}" v="11" dt="2026-01-13T22:55:23.624"/>
    <p1510:client id="{A8D6D46B-703D-4AC6-ACF3-A40D054DDABF}" v="6" dt="2026-01-13T05:22:48.613"/>
    <p1510:client id="{CC2E9126-E5B8-480E-8A56-5772679155D4}" v="593" dt="2026-01-12T00:35:43.013"/>
    <p1510:client id="{D075075E-9DAF-45D8-9130-EAAF040DDB29}" v="36" dt="2026-01-13T10:00:19.5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48" autoAdjust="0"/>
    <p:restoredTop sz="89520"/>
  </p:normalViewPr>
  <p:slideViewPr>
    <p:cSldViewPr snapToGrid="0">
      <p:cViewPr>
        <p:scale>
          <a:sx n="217" d="100"/>
          <a:sy n="217" d="100"/>
        </p:scale>
        <p:origin x="1720"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omments/modernComment_100_65B27174.xml><?xml version="1.0" encoding="utf-8"?>
<p188:cmLst xmlns:a="http://schemas.openxmlformats.org/drawingml/2006/main" xmlns:r="http://schemas.openxmlformats.org/officeDocument/2006/relationships" xmlns:p188="http://schemas.microsoft.com/office/powerpoint/2018/8/main">
  <p188:cm id="{6E8A7AC0-D247-43E7-9698-CE4DF7A2E91D}" authorId="{FB358EDF-5098-8567-456B-C23F0CA19C11}" created="2026-01-04T22:26:45.572">
    <pc:sldMkLst xmlns:pc="http://schemas.microsoft.com/office/powerpoint/2013/main/command">
      <pc:docMk/>
      <pc:sldMk cId="1706193268" sldId="256"/>
    </pc:sldMkLst>
    <p188:txBody>
      <a:bodyPr/>
      <a:lstStyle/>
      <a:p>
        <a:r>
          <a:rPr lang="en-GB"/>
          <a:t>This time we'll breeze through the conceptual slides faster.
I want to focus on zsh as the 'interactive shell' vs re-using others .sh scripts.
I also want to focus on help escalation paths. TL;DR and then an LLM will cover 80-90% of use cases.
Also training on how to transfer data with UNSW Globus endpoints and rsync failing that,</a:t>
        </a:r>
      </a:p>
    </p188:txBody>
  </p188:cm>
</p188:cmLst>
</file>

<file path=ppt/comments/modernComment_109_C10103BE.xml><?xml version="1.0" encoding="utf-8"?>
<p188:cmLst xmlns:a="http://schemas.openxmlformats.org/drawingml/2006/main" xmlns:r="http://schemas.openxmlformats.org/officeDocument/2006/relationships" xmlns:p188="http://schemas.microsoft.com/office/powerpoint/2018/8/main">
  <p188:cm id="{DD6635DA-05FC-4F2E-8C01-8DCFE0827F58}" authorId="{FB358EDF-5098-8567-456B-C23F0CA19C11}" status="resolved" created="2025-11-27T08:36:57.576" complete="100000">
    <pc:sldMkLst xmlns:pc="http://schemas.microsoft.com/office/powerpoint/2013/main/command">
      <pc:docMk/>
      <pc:sldMk cId="3238069182" sldId="265"/>
    </pc:sldMkLst>
    <p188:txBody>
      <a:bodyPr/>
      <a:lstStyle/>
      <a:p>
        <a:r>
          <a:rPr lang="en-GB"/>
          <a:t>Don't forget to replace nodes with racks or chips rather than towers. The need to get out of a tower mindset</a:t>
        </a:r>
      </a:p>
    </p188:txBody>
  </p188:cm>
</p188:cmLst>
</file>

<file path=ppt/comments/modernComment_10A_59FF400C.xml><?xml version="1.0" encoding="utf-8"?>
<p188:cmLst xmlns:a="http://schemas.openxmlformats.org/drawingml/2006/main" xmlns:r="http://schemas.openxmlformats.org/officeDocument/2006/relationships" xmlns:p188="http://schemas.microsoft.com/office/powerpoint/2018/8/main">
  <p188:cm id="{A86491D3-0CF5-41E5-B6DE-AC20CF73DE7A}" authorId="{FB358EDF-5098-8567-456B-C23F0CA19C11}" created="2025-11-28T06:48:50.179">
    <pc:sldMkLst xmlns:pc="http://schemas.microsoft.com/office/powerpoint/2013/main/command">
      <pc:docMk/>
      <pc:sldMk cId="1509900300" sldId="266"/>
    </pc:sldMkLst>
    <p188:txBody>
      <a:bodyPr/>
      <a:lstStyle/>
      <a:p>
        <a:r>
          <a:rPr lang="en-GB"/>
          <a:t>Leaving note: replace node towers with chips on all slides</a:t>
        </a:r>
      </a:p>
    </p188:txBody>
    <p188:extLst>
      <p:ext xmlns:p="http://schemas.openxmlformats.org/presentationml/2006/main" uri="{57CB4572-C831-44C2-8A1C-0ADB6CCDFE69}">
        <p223:reactions xmlns:p223="http://schemas.microsoft.com/office/powerpoint/2022/03/main">
          <p223:rxn type="👍">
            <p223:instance time="2025-12-01T03:24:32.063" authorId="{145212BB-31E2-3510-FC70-2610112BA2BD}"/>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498D4352-005A-3B4A-92DA-596D8B0EAFA2}" type="datetimeFigureOut">
              <a:rPr lang="en-US" smtClean="0"/>
              <a:t>1/13/2026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5C07C59-F762-F240-AFFB-A476160522DC}" type="slidenum">
              <a:rPr lang="en-US" smtClean="0"/>
              <a:t>‹#›</a:t>
            </a:fld>
            <a:endParaRPr lang="en-US"/>
          </a:p>
        </p:txBody>
      </p:sp>
    </p:spTree>
    <p:extLst>
      <p:ext uri="{BB962C8B-B14F-4D97-AF65-F5344CB8AC3E}">
        <p14:creationId xmlns:p14="http://schemas.microsoft.com/office/powerpoint/2010/main" val="38247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C830-FBFF-29AA-A6B6-876991980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40392-CE0B-89C9-1849-83DF362E6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80798A-6AF1-87A4-18A3-1CE96403A8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16492F-4A5C-B6E5-917C-648571B69ADE}"/>
              </a:ext>
            </a:extLst>
          </p:cNvPr>
          <p:cNvSpPr>
            <a:spLocks noGrp="1"/>
          </p:cNvSpPr>
          <p:nvPr>
            <p:ph type="sldNum" sz="quarter" idx="5"/>
          </p:nvPr>
        </p:nvSpPr>
        <p:spPr/>
        <p:txBody>
          <a:bodyPr/>
          <a:lstStyle/>
          <a:p>
            <a:fld id="{C5C07C59-F762-F240-AFFB-A476160522DC}" type="slidenum">
              <a:rPr lang="en-US" smtClean="0"/>
              <a:t>39</a:t>
            </a:fld>
            <a:endParaRPr lang="en-US"/>
          </a:p>
        </p:txBody>
      </p:sp>
    </p:spTree>
    <p:extLst>
      <p:ext uri="{BB962C8B-B14F-4D97-AF65-F5344CB8AC3E}">
        <p14:creationId xmlns:p14="http://schemas.microsoft.com/office/powerpoint/2010/main" val="110480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C07C59-F762-F240-AFFB-A476160522DC}" type="slidenum">
              <a:rPr lang="en-US" smtClean="0"/>
              <a:t>41</a:t>
            </a:fld>
            <a:endParaRPr lang="en-US"/>
          </a:p>
        </p:txBody>
      </p:sp>
    </p:spTree>
    <p:extLst>
      <p:ext uri="{BB962C8B-B14F-4D97-AF65-F5344CB8AC3E}">
        <p14:creationId xmlns:p14="http://schemas.microsoft.com/office/powerpoint/2010/main" val="230649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E6028-4A5A-5B23-80AF-2EC1CF9A92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D5C94D-FA72-F0F8-2D35-064A58401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3492F-134A-A909-BAE0-C1151F87B6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EF5D67-1A18-B9C8-E2C7-F9F105B98862}"/>
              </a:ext>
            </a:extLst>
          </p:cNvPr>
          <p:cNvSpPr>
            <a:spLocks noGrp="1"/>
          </p:cNvSpPr>
          <p:nvPr>
            <p:ph type="sldNum" sz="quarter" idx="5"/>
          </p:nvPr>
        </p:nvSpPr>
        <p:spPr/>
        <p:txBody>
          <a:bodyPr/>
          <a:lstStyle/>
          <a:p>
            <a:fld id="{C5C07C59-F762-F240-AFFB-A476160522DC}" type="slidenum">
              <a:rPr lang="en-US" smtClean="0"/>
              <a:t>42</a:t>
            </a:fld>
            <a:endParaRPr lang="en-US"/>
          </a:p>
        </p:txBody>
      </p:sp>
    </p:spTree>
    <p:extLst>
      <p:ext uri="{BB962C8B-B14F-4D97-AF65-F5344CB8AC3E}">
        <p14:creationId xmlns:p14="http://schemas.microsoft.com/office/powerpoint/2010/main" val="3254855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C07C59-F762-F240-AFFB-A476160522DC}" type="slidenum">
              <a:rPr lang="en-US" smtClean="0"/>
              <a:t>45</a:t>
            </a:fld>
            <a:endParaRPr lang="en-US"/>
          </a:p>
        </p:txBody>
      </p:sp>
    </p:spTree>
    <p:extLst>
      <p:ext uri="{BB962C8B-B14F-4D97-AF65-F5344CB8AC3E}">
        <p14:creationId xmlns:p14="http://schemas.microsoft.com/office/powerpoint/2010/main" val="1009602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6F5CDF-E1BB-1143-AB56-5D0469D472ED}"/>
              </a:ext>
              <a:ext uri="{C183D7F6-B498-43B3-948B-1728B52AA6E4}">
                <adec:decorative xmlns:adec="http://schemas.microsoft.com/office/drawing/2017/decorative" val="1"/>
              </a:ext>
            </a:extLst>
          </p:cNvPr>
          <p:cNvSpPr/>
          <p:nvPr userDrawn="1"/>
        </p:nvSpPr>
        <p:spPr>
          <a:xfrm rot="16200000">
            <a:off x="3985114" y="-3985113"/>
            <a:ext cx="1173773" cy="9144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8" name="Picture 7">
            <a:extLst>
              <a:ext uri="{FF2B5EF4-FFF2-40B4-BE49-F238E27FC236}">
                <a16:creationId xmlns:a16="http://schemas.microsoft.com/office/drawing/2014/main" id="{90BC8894-4F33-5C4E-B23A-FCFC1B0CAE89}"/>
              </a:ext>
            </a:extLst>
          </p:cNvPr>
          <p:cNvPicPr>
            <a:picLocks noChangeAspect="1"/>
          </p:cNvPicPr>
          <p:nvPr userDrawn="1"/>
        </p:nvPicPr>
        <p:blipFill>
          <a:blip r:embed="rId2"/>
          <a:stretch>
            <a:fillRect/>
          </a:stretch>
        </p:blipFill>
        <p:spPr>
          <a:xfrm>
            <a:off x="118838" y="4930135"/>
            <a:ext cx="702464" cy="104595"/>
          </a:xfrm>
          <a:prstGeom prst="rect">
            <a:avLst/>
          </a:prstGeom>
        </p:spPr>
      </p:pic>
      <p:pic>
        <p:nvPicPr>
          <p:cNvPr id="10" name="Picture 9">
            <a:extLst>
              <a:ext uri="{FF2B5EF4-FFF2-40B4-BE49-F238E27FC236}">
                <a16:creationId xmlns:a16="http://schemas.microsoft.com/office/drawing/2014/main" id="{5F75E8EE-67FD-B048-9AB9-EF096A0DB21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rot="3302386">
            <a:off x="5420695" y="2732994"/>
            <a:ext cx="4593145" cy="4821013"/>
          </a:xfrm>
          <a:prstGeom prst="rect">
            <a:avLst/>
          </a:prstGeom>
        </p:spPr>
      </p:pic>
      <p:pic>
        <p:nvPicPr>
          <p:cNvPr id="3" name="Picture 2" descr="UNSW Sydney Logo">
            <a:extLst>
              <a:ext uri="{FF2B5EF4-FFF2-40B4-BE49-F238E27FC236}">
                <a16:creationId xmlns:a16="http://schemas.microsoft.com/office/drawing/2014/main" id="{768CF1DD-28C0-3542-9451-09748ECBC4CF}"/>
              </a:ext>
            </a:extLst>
          </p:cNvPr>
          <p:cNvPicPr>
            <a:picLocks noChangeAspect="1"/>
          </p:cNvPicPr>
          <p:nvPr userDrawn="1"/>
        </p:nvPicPr>
        <p:blipFill>
          <a:blip r:embed="rId4"/>
          <a:stretch>
            <a:fillRect/>
          </a:stretch>
        </p:blipFill>
        <p:spPr>
          <a:xfrm>
            <a:off x="158920" y="222555"/>
            <a:ext cx="622300" cy="728663"/>
          </a:xfrm>
          <a:prstGeom prst="rect">
            <a:avLst/>
          </a:prstGeom>
        </p:spPr>
      </p:pic>
    </p:spTree>
    <p:extLst>
      <p:ext uri="{BB962C8B-B14F-4D97-AF65-F5344CB8AC3E}">
        <p14:creationId xmlns:p14="http://schemas.microsoft.com/office/powerpoint/2010/main" val="2098400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DA7E57-4F56-284B-9B67-FB5015803C03}"/>
              </a:ext>
            </a:extLst>
          </p:cNvPr>
          <p:cNvPicPr>
            <a:picLocks noChangeAspect="1"/>
          </p:cNvPicPr>
          <p:nvPr userDrawn="1"/>
        </p:nvPicPr>
        <p:blipFill>
          <a:blip r:embed="rId2"/>
          <a:stretch>
            <a:fillRect/>
          </a:stretch>
        </p:blipFill>
        <p:spPr>
          <a:xfrm>
            <a:off x="118838" y="4930135"/>
            <a:ext cx="702464" cy="104595"/>
          </a:xfrm>
          <a:prstGeom prst="rect">
            <a:avLst/>
          </a:prstGeom>
        </p:spPr>
      </p:pic>
      <p:sp>
        <p:nvSpPr>
          <p:cNvPr id="10" name="Rectangle 9">
            <a:extLst>
              <a:ext uri="{FF2B5EF4-FFF2-40B4-BE49-F238E27FC236}">
                <a16:creationId xmlns:a16="http://schemas.microsoft.com/office/drawing/2014/main" id="{7BB20F27-DE27-584C-8F2A-54B09FEB7EEB}"/>
              </a:ext>
              <a:ext uri="{C183D7F6-B498-43B3-948B-1728B52AA6E4}">
                <adec:decorative xmlns:adec="http://schemas.microsoft.com/office/drawing/2017/decorative" val="1"/>
              </a:ext>
            </a:extLst>
          </p:cNvPr>
          <p:cNvSpPr/>
          <p:nvPr userDrawn="1"/>
        </p:nvSpPr>
        <p:spPr>
          <a:xfrm>
            <a:off x="5967046" y="0"/>
            <a:ext cx="3176954" cy="51435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1" name="Picture 10">
            <a:extLst>
              <a:ext uri="{FF2B5EF4-FFF2-40B4-BE49-F238E27FC236}">
                <a16:creationId xmlns:a16="http://schemas.microsoft.com/office/drawing/2014/main" id="{3FDF92E5-988E-244F-9206-113C9596246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rot="15528976">
            <a:off x="4872532" y="-509829"/>
            <a:ext cx="4401328" cy="5221131"/>
          </a:xfrm>
          <a:prstGeom prst="rect">
            <a:avLst/>
          </a:prstGeom>
        </p:spPr>
      </p:pic>
      <p:pic>
        <p:nvPicPr>
          <p:cNvPr id="3" name="Picture 2" descr="UNSW Sydney Logo">
            <a:extLst>
              <a:ext uri="{FF2B5EF4-FFF2-40B4-BE49-F238E27FC236}">
                <a16:creationId xmlns:a16="http://schemas.microsoft.com/office/drawing/2014/main" id="{E3296271-A993-CC40-A660-F502909B72ED}"/>
              </a:ext>
            </a:extLst>
          </p:cNvPr>
          <p:cNvPicPr>
            <a:picLocks noChangeAspect="1"/>
          </p:cNvPicPr>
          <p:nvPr userDrawn="1"/>
        </p:nvPicPr>
        <p:blipFill>
          <a:blip r:embed="rId4"/>
          <a:stretch>
            <a:fillRect/>
          </a:stretch>
        </p:blipFill>
        <p:spPr>
          <a:xfrm>
            <a:off x="8402863" y="4201472"/>
            <a:ext cx="622300" cy="728663"/>
          </a:xfrm>
          <a:prstGeom prst="rect">
            <a:avLst/>
          </a:prstGeom>
        </p:spPr>
      </p:pic>
    </p:spTree>
    <p:extLst>
      <p:ext uri="{BB962C8B-B14F-4D97-AF65-F5344CB8AC3E}">
        <p14:creationId xmlns:p14="http://schemas.microsoft.com/office/powerpoint/2010/main" val="2915261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C71633E-8E67-3045-A75B-00251060D5C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7450116">
            <a:off x="609145" y="2564842"/>
            <a:ext cx="4967314" cy="6007826"/>
          </a:xfrm>
          <a:prstGeom prst="rect">
            <a:avLst/>
          </a:prstGeom>
        </p:spPr>
      </p:pic>
      <p:pic>
        <p:nvPicPr>
          <p:cNvPr id="17" name="Picture 16">
            <a:extLst>
              <a:ext uri="{FF2B5EF4-FFF2-40B4-BE49-F238E27FC236}">
                <a16:creationId xmlns:a16="http://schemas.microsoft.com/office/drawing/2014/main" id="{79C8208B-ED4C-C342-A0F7-09C6EC34C4D0}"/>
              </a:ext>
            </a:extLst>
          </p:cNvPr>
          <p:cNvPicPr>
            <a:picLocks noChangeAspect="1"/>
          </p:cNvPicPr>
          <p:nvPr userDrawn="1"/>
        </p:nvPicPr>
        <p:blipFill>
          <a:blip r:embed="rId3"/>
          <a:stretch>
            <a:fillRect/>
          </a:stretch>
        </p:blipFill>
        <p:spPr>
          <a:xfrm>
            <a:off x="118838" y="4930135"/>
            <a:ext cx="702464" cy="104595"/>
          </a:xfrm>
          <a:prstGeom prst="rect">
            <a:avLst/>
          </a:prstGeom>
        </p:spPr>
      </p:pic>
      <p:pic>
        <p:nvPicPr>
          <p:cNvPr id="3" name="Picture 2" descr="UNSW Sydney Logo">
            <a:extLst>
              <a:ext uri="{FF2B5EF4-FFF2-40B4-BE49-F238E27FC236}">
                <a16:creationId xmlns:a16="http://schemas.microsoft.com/office/drawing/2014/main" id="{DA61EEF0-774E-DE4E-8F74-FBC4E1BC5EF6}"/>
              </a:ext>
            </a:extLst>
          </p:cNvPr>
          <p:cNvPicPr>
            <a:picLocks noChangeAspect="1"/>
          </p:cNvPicPr>
          <p:nvPr userDrawn="1"/>
        </p:nvPicPr>
        <p:blipFill>
          <a:blip r:embed="rId4"/>
          <a:stretch>
            <a:fillRect/>
          </a:stretch>
        </p:blipFill>
        <p:spPr>
          <a:xfrm>
            <a:off x="8402863" y="4206106"/>
            <a:ext cx="622300" cy="728663"/>
          </a:xfrm>
          <a:prstGeom prst="rect">
            <a:avLst/>
          </a:prstGeom>
        </p:spPr>
      </p:pic>
    </p:spTree>
    <p:extLst>
      <p:ext uri="{BB962C8B-B14F-4D97-AF65-F5344CB8AC3E}">
        <p14:creationId xmlns:p14="http://schemas.microsoft.com/office/powerpoint/2010/main" val="3299779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DB54C3-FA9C-3B4F-BC16-11138D20EB22}"/>
              </a:ext>
            </a:extLst>
          </p:cNvPr>
          <p:cNvPicPr>
            <a:picLocks noChangeAspect="1"/>
          </p:cNvPicPr>
          <p:nvPr userDrawn="1"/>
        </p:nvPicPr>
        <p:blipFill rotWithShape="1">
          <a:blip r:embed="rId2"/>
          <a:srcRect t="2696" r="45649"/>
          <a:stretch/>
        </p:blipFill>
        <p:spPr>
          <a:xfrm rot="5400000">
            <a:off x="3944658" y="-1246092"/>
            <a:ext cx="3307644" cy="7123995"/>
          </a:xfrm>
          <a:prstGeom prst="rect">
            <a:avLst/>
          </a:prstGeom>
        </p:spPr>
      </p:pic>
      <p:sp>
        <p:nvSpPr>
          <p:cNvPr id="8" name="Rectangle 7">
            <a:extLst>
              <a:ext uri="{FF2B5EF4-FFF2-40B4-BE49-F238E27FC236}">
                <a16:creationId xmlns:a16="http://schemas.microsoft.com/office/drawing/2014/main" id="{F7BA77F0-CF59-7145-988E-C08C7D97B0DA}"/>
              </a:ext>
              <a:ext uri="{C183D7F6-B498-43B3-948B-1728B52AA6E4}">
                <adec:decorative xmlns:adec="http://schemas.microsoft.com/office/drawing/2017/decorative" val="1"/>
              </a:ext>
            </a:extLst>
          </p:cNvPr>
          <p:cNvSpPr/>
          <p:nvPr userDrawn="1"/>
        </p:nvSpPr>
        <p:spPr>
          <a:xfrm rot="16200000">
            <a:off x="2000250" y="-2000250"/>
            <a:ext cx="5143500" cy="9144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4" name="Picture 13">
            <a:extLst>
              <a:ext uri="{FF2B5EF4-FFF2-40B4-BE49-F238E27FC236}">
                <a16:creationId xmlns:a16="http://schemas.microsoft.com/office/drawing/2014/main" id="{105D3F87-2F0A-DB45-90FE-83F64B289E23}"/>
              </a:ext>
            </a:extLst>
          </p:cNvPr>
          <p:cNvPicPr>
            <a:picLocks noChangeAspect="1"/>
          </p:cNvPicPr>
          <p:nvPr userDrawn="1"/>
        </p:nvPicPr>
        <p:blipFill>
          <a:blip r:embed="rId3"/>
          <a:stretch>
            <a:fillRect/>
          </a:stretch>
        </p:blipFill>
        <p:spPr>
          <a:xfrm>
            <a:off x="8244150" y="4959135"/>
            <a:ext cx="702464" cy="104595"/>
          </a:xfrm>
          <a:prstGeom prst="rect">
            <a:avLst/>
          </a:prstGeom>
        </p:spPr>
      </p:pic>
      <p:pic>
        <p:nvPicPr>
          <p:cNvPr id="7" name="Picture 6" descr="UNSW Sydney Logo">
            <a:extLst>
              <a:ext uri="{FF2B5EF4-FFF2-40B4-BE49-F238E27FC236}">
                <a16:creationId xmlns:a16="http://schemas.microsoft.com/office/drawing/2014/main" id="{0928C37F-4FF8-EA49-9CCD-70E78A46BB0C}"/>
              </a:ext>
            </a:extLst>
          </p:cNvPr>
          <p:cNvPicPr>
            <a:picLocks noChangeAspect="1"/>
          </p:cNvPicPr>
          <p:nvPr userDrawn="1"/>
        </p:nvPicPr>
        <p:blipFill>
          <a:blip r:embed="rId4"/>
          <a:stretch>
            <a:fillRect/>
          </a:stretch>
        </p:blipFill>
        <p:spPr>
          <a:xfrm>
            <a:off x="158920" y="222555"/>
            <a:ext cx="622300" cy="728663"/>
          </a:xfrm>
          <a:prstGeom prst="rect">
            <a:avLst/>
          </a:prstGeom>
        </p:spPr>
      </p:pic>
    </p:spTree>
    <p:extLst>
      <p:ext uri="{BB962C8B-B14F-4D97-AF65-F5344CB8AC3E}">
        <p14:creationId xmlns:p14="http://schemas.microsoft.com/office/powerpoint/2010/main" val="266036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3BC714-FEDC-894C-89BD-7C85BA8F10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6656854">
            <a:off x="-44325" y="3047256"/>
            <a:ext cx="3667781" cy="4412468"/>
          </a:xfrm>
          <a:prstGeom prst="rect">
            <a:avLst/>
          </a:prstGeom>
        </p:spPr>
      </p:pic>
      <p:sp>
        <p:nvSpPr>
          <p:cNvPr id="7" name="Rectangle 6">
            <a:extLst>
              <a:ext uri="{FF2B5EF4-FFF2-40B4-BE49-F238E27FC236}">
                <a16:creationId xmlns:a16="http://schemas.microsoft.com/office/drawing/2014/main" id="{47D15D1B-BE38-1942-BA62-D775DFA4EC9F}"/>
              </a:ext>
              <a:ext uri="{C183D7F6-B498-43B3-948B-1728B52AA6E4}">
                <adec:decorative xmlns:adec="http://schemas.microsoft.com/office/drawing/2017/decorative" val="1"/>
              </a:ext>
            </a:extLst>
          </p:cNvPr>
          <p:cNvSpPr/>
          <p:nvPr userDrawn="1"/>
        </p:nvSpPr>
        <p:spPr>
          <a:xfrm>
            <a:off x="7965440" y="0"/>
            <a:ext cx="1178560" cy="51435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8" name="Picture 7">
            <a:extLst>
              <a:ext uri="{FF2B5EF4-FFF2-40B4-BE49-F238E27FC236}">
                <a16:creationId xmlns:a16="http://schemas.microsoft.com/office/drawing/2014/main" id="{E14CD603-3B89-4241-BC83-330F7738EC01}"/>
              </a:ext>
            </a:extLst>
          </p:cNvPr>
          <p:cNvPicPr>
            <a:picLocks noChangeAspect="1"/>
          </p:cNvPicPr>
          <p:nvPr userDrawn="1"/>
        </p:nvPicPr>
        <p:blipFill>
          <a:blip r:embed="rId3"/>
          <a:stretch>
            <a:fillRect/>
          </a:stretch>
        </p:blipFill>
        <p:spPr>
          <a:xfrm>
            <a:off x="8072608" y="4886753"/>
            <a:ext cx="964225" cy="143570"/>
          </a:xfrm>
          <a:prstGeom prst="rect">
            <a:avLst/>
          </a:prstGeom>
        </p:spPr>
      </p:pic>
      <p:pic>
        <p:nvPicPr>
          <p:cNvPr id="9" name="Picture 8" descr="UNSW Sydney Logo">
            <a:extLst>
              <a:ext uri="{FF2B5EF4-FFF2-40B4-BE49-F238E27FC236}">
                <a16:creationId xmlns:a16="http://schemas.microsoft.com/office/drawing/2014/main" id="{625D33F7-AD7C-C74E-9175-EC918768A90E}"/>
              </a:ext>
            </a:extLst>
          </p:cNvPr>
          <p:cNvPicPr>
            <a:picLocks noChangeAspect="1"/>
          </p:cNvPicPr>
          <p:nvPr userDrawn="1"/>
        </p:nvPicPr>
        <p:blipFill>
          <a:blip r:embed="rId4"/>
          <a:stretch>
            <a:fillRect/>
          </a:stretch>
        </p:blipFill>
        <p:spPr>
          <a:xfrm>
            <a:off x="8306141" y="278161"/>
            <a:ext cx="622300" cy="728663"/>
          </a:xfrm>
          <a:prstGeom prst="rect">
            <a:avLst/>
          </a:prstGeom>
        </p:spPr>
      </p:pic>
    </p:spTree>
    <p:extLst>
      <p:ext uri="{BB962C8B-B14F-4D97-AF65-F5344CB8AC3E}">
        <p14:creationId xmlns:p14="http://schemas.microsoft.com/office/powerpoint/2010/main" val="340839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0590E3-0F7B-754A-96DD-29A8821DC261}"/>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7" name="Picture 6">
            <a:extLst>
              <a:ext uri="{FF2B5EF4-FFF2-40B4-BE49-F238E27FC236}">
                <a16:creationId xmlns:a16="http://schemas.microsoft.com/office/drawing/2014/main" id="{4BD74F7A-8563-D547-B444-98EE5A3031D8}"/>
              </a:ext>
            </a:extLst>
          </p:cNvPr>
          <p:cNvPicPr>
            <a:picLocks noChangeAspect="1"/>
          </p:cNvPicPr>
          <p:nvPr userDrawn="1"/>
        </p:nvPicPr>
        <p:blipFill>
          <a:blip r:embed="rId2"/>
          <a:stretch>
            <a:fillRect/>
          </a:stretch>
        </p:blipFill>
        <p:spPr>
          <a:xfrm>
            <a:off x="7884005" y="4823460"/>
            <a:ext cx="1128368" cy="168011"/>
          </a:xfrm>
          <a:prstGeom prst="rect">
            <a:avLst/>
          </a:prstGeom>
        </p:spPr>
      </p:pic>
      <p:pic>
        <p:nvPicPr>
          <p:cNvPr id="10" name="Picture 9" descr="UNSW Sydney Logo">
            <a:extLst>
              <a:ext uri="{FF2B5EF4-FFF2-40B4-BE49-F238E27FC236}">
                <a16:creationId xmlns:a16="http://schemas.microsoft.com/office/drawing/2014/main" id="{C3D7C5B4-BBE1-2B4F-9305-D229DDE0ECED}"/>
              </a:ext>
            </a:extLst>
          </p:cNvPr>
          <p:cNvPicPr>
            <a:picLocks noChangeAspect="1"/>
          </p:cNvPicPr>
          <p:nvPr userDrawn="1"/>
        </p:nvPicPr>
        <p:blipFill>
          <a:blip r:embed="rId3"/>
          <a:stretch>
            <a:fillRect/>
          </a:stretch>
        </p:blipFill>
        <p:spPr>
          <a:xfrm>
            <a:off x="158920" y="222555"/>
            <a:ext cx="622300" cy="728663"/>
          </a:xfrm>
          <a:prstGeom prst="rect">
            <a:avLst/>
          </a:prstGeom>
        </p:spPr>
      </p:pic>
    </p:spTree>
    <p:extLst>
      <p:ext uri="{BB962C8B-B14F-4D97-AF65-F5344CB8AC3E}">
        <p14:creationId xmlns:p14="http://schemas.microsoft.com/office/powerpoint/2010/main" val="238619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30AE45-599B-9A40-84E3-AD4245343C56}"/>
              </a:ext>
              <a:ext uri="{C183D7F6-B498-43B3-948B-1728B52AA6E4}">
                <adec:decorative xmlns:adec="http://schemas.microsoft.com/office/drawing/2017/decorative" val="1"/>
              </a:ext>
            </a:extLst>
          </p:cNvPr>
          <p:cNvSpPr/>
          <p:nvPr userDrawn="1"/>
        </p:nvSpPr>
        <p:spPr>
          <a:xfrm>
            <a:off x="7965440" y="0"/>
            <a:ext cx="1178560" cy="51435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7" name="Picture 6">
            <a:extLst>
              <a:ext uri="{FF2B5EF4-FFF2-40B4-BE49-F238E27FC236}">
                <a16:creationId xmlns:a16="http://schemas.microsoft.com/office/drawing/2014/main" id="{FA9B3EC1-B735-314A-87E3-2BB356075AA3}"/>
              </a:ext>
            </a:extLst>
          </p:cNvPr>
          <p:cNvPicPr>
            <a:picLocks noChangeAspect="1"/>
          </p:cNvPicPr>
          <p:nvPr userDrawn="1"/>
        </p:nvPicPr>
        <p:blipFill>
          <a:blip r:embed="rId2"/>
          <a:stretch>
            <a:fillRect/>
          </a:stretch>
        </p:blipFill>
        <p:spPr>
          <a:xfrm>
            <a:off x="8072608" y="4886753"/>
            <a:ext cx="964225" cy="143570"/>
          </a:xfrm>
          <a:prstGeom prst="rect">
            <a:avLst/>
          </a:prstGeom>
        </p:spPr>
      </p:pic>
      <p:pic>
        <p:nvPicPr>
          <p:cNvPr id="5" name="Picture 4" descr="UNSW Sydney Logo">
            <a:extLst>
              <a:ext uri="{FF2B5EF4-FFF2-40B4-BE49-F238E27FC236}">
                <a16:creationId xmlns:a16="http://schemas.microsoft.com/office/drawing/2014/main" id="{9DBE8BCC-81FA-1643-95E9-D4C9C613BC5C}"/>
              </a:ext>
            </a:extLst>
          </p:cNvPr>
          <p:cNvPicPr>
            <a:picLocks noChangeAspect="1"/>
          </p:cNvPicPr>
          <p:nvPr userDrawn="1"/>
        </p:nvPicPr>
        <p:blipFill>
          <a:blip r:embed="rId3"/>
          <a:stretch>
            <a:fillRect/>
          </a:stretch>
        </p:blipFill>
        <p:spPr>
          <a:xfrm>
            <a:off x="8306141" y="278161"/>
            <a:ext cx="622300" cy="728663"/>
          </a:xfrm>
          <a:prstGeom prst="rect">
            <a:avLst/>
          </a:prstGeom>
        </p:spPr>
      </p:pic>
    </p:spTree>
    <p:extLst>
      <p:ext uri="{BB962C8B-B14F-4D97-AF65-F5344CB8AC3E}">
        <p14:creationId xmlns:p14="http://schemas.microsoft.com/office/powerpoint/2010/main" val="275603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750D7A-43FE-DF43-A9A5-64E216071D66}"/>
              </a:ext>
              <a:ext uri="{C183D7F6-B498-43B3-948B-1728B52AA6E4}">
                <adec:decorative xmlns:adec="http://schemas.microsoft.com/office/drawing/2017/decorative" val="1"/>
              </a:ext>
            </a:extLst>
          </p:cNvPr>
          <p:cNvSpPr/>
          <p:nvPr userDrawn="1"/>
        </p:nvSpPr>
        <p:spPr>
          <a:xfrm>
            <a:off x="1" y="-40336"/>
            <a:ext cx="9183824" cy="1381421"/>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0" name="Picture 9" descr="UNSW Sydney Logo">
            <a:extLst>
              <a:ext uri="{FF2B5EF4-FFF2-40B4-BE49-F238E27FC236}">
                <a16:creationId xmlns:a16="http://schemas.microsoft.com/office/drawing/2014/main" id="{98592283-2383-5249-A022-D7C82EA17F23}"/>
              </a:ext>
            </a:extLst>
          </p:cNvPr>
          <p:cNvPicPr>
            <a:picLocks noChangeAspect="1"/>
          </p:cNvPicPr>
          <p:nvPr userDrawn="1"/>
        </p:nvPicPr>
        <p:blipFill>
          <a:blip r:embed="rId2"/>
          <a:stretch>
            <a:fillRect/>
          </a:stretch>
        </p:blipFill>
        <p:spPr>
          <a:xfrm>
            <a:off x="158920" y="222555"/>
            <a:ext cx="622300" cy="728663"/>
          </a:xfrm>
          <a:prstGeom prst="rect">
            <a:avLst/>
          </a:prstGeom>
        </p:spPr>
      </p:pic>
    </p:spTree>
    <p:extLst>
      <p:ext uri="{BB962C8B-B14F-4D97-AF65-F5344CB8AC3E}">
        <p14:creationId xmlns:p14="http://schemas.microsoft.com/office/powerpoint/2010/main" val="3567699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D22D99-AE2B-974F-9EE8-38161ABAAA6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8619958">
            <a:off x="6555875" y="1481576"/>
            <a:ext cx="4745133" cy="5783490"/>
          </a:xfrm>
          <a:prstGeom prst="rect">
            <a:avLst/>
          </a:prstGeom>
        </p:spPr>
      </p:pic>
      <p:pic>
        <p:nvPicPr>
          <p:cNvPr id="4" name="Picture 3" descr="UNSW Sydney Logo">
            <a:extLst>
              <a:ext uri="{FF2B5EF4-FFF2-40B4-BE49-F238E27FC236}">
                <a16:creationId xmlns:a16="http://schemas.microsoft.com/office/drawing/2014/main" id="{21C37CCE-4505-9041-A018-976423BBC973}"/>
              </a:ext>
            </a:extLst>
          </p:cNvPr>
          <p:cNvPicPr>
            <a:picLocks noChangeAspect="1"/>
          </p:cNvPicPr>
          <p:nvPr userDrawn="1"/>
        </p:nvPicPr>
        <p:blipFill>
          <a:blip r:embed="rId3"/>
          <a:stretch>
            <a:fillRect/>
          </a:stretch>
        </p:blipFill>
        <p:spPr>
          <a:xfrm>
            <a:off x="8306141" y="278161"/>
            <a:ext cx="622300" cy="728663"/>
          </a:xfrm>
          <a:prstGeom prst="rect">
            <a:avLst/>
          </a:prstGeom>
        </p:spPr>
      </p:pic>
    </p:spTree>
    <p:extLst>
      <p:ext uri="{BB962C8B-B14F-4D97-AF65-F5344CB8AC3E}">
        <p14:creationId xmlns:p14="http://schemas.microsoft.com/office/powerpoint/2010/main" val="514933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800">
                <a:solidFill>
                  <a:schemeClr val="tx1">
                    <a:tint val="75000"/>
                  </a:schemeClr>
                </a:solidFill>
              </a:defRPr>
            </a:lvl1pPr>
          </a:lstStyle>
          <a:p>
            <a:fld id="{582171DF-D571-204E-A82E-C98595C01642}" type="datetimeFigureOut">
              <a:rPr lang="en-US" smtClean="0"/>
              <a:t>1/13/2026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800">
                <a:solidFill>
                  <a:schemeClr val="tx1">
                    <a:tint val="75000"/>
                  </a:schemeClr>
                </a:solidFill>
              </a:defRPr>
            </a:lvl1pPr>
          </a:lstStyle>
          <a:p>
            <a:fld id="{8717B72E-0E2F-A741-9C2C-462A444987D5}" type="slidenum">
              <a:rPr lang="en-US" smtClean="0"/>
              <a:t>‹#›</a:t>
            </a:fld>
            <a:endParaRPr lang="en-US"/>
          </a:p>
        </p:txBody>
      </p:sp>
    </p:spTree>
    <p:extLst>
      <p:ext uri="{BB962C8B-B14F-4D97-AF65-F5344CB8AC3E}">
        <p14:creationId xmlns:p14="http://schemas.microsoft.com/office/powerpoint/2010/main" val="8738294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609608"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402" indent="-152402" algn="l" defTabSz="609608"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206" indent="-152402" algn="l" defTabSz="609608"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2009" indent="-152402" algn="l" defTabSz="609608" rtl="0" eaLnBrk="1" latinLnBrk="0" hangingPunct="1">
        <a:lnSpc>
          <a:spcPct val="90000"/>
        </a:lnSpc>
        <a:spcBef>
          <a:spcPts val="333"/>
        </a:spcBef>
        <a:buFont typeface="Arial" panose="020B0604020202020204" pitchFamily="34" charset="0"/>
        <a:buChar char="•"/>
        <a:defRPr sz="1334" kern="1200">
          <a:solidFill>
            <a:schemeClr val="tx1"/>
          </a:solidFill>
          <a:latin typeface="+mn-lt"/>
          <a:ea typeface="+mn-ea"/>
          <a:cs typeface="+mn-cs"/>
        </a:defRPr>
      </a:lvl3pPr>
      <a:lvl4pPr marL="1066814"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617"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421"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25"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029"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832" indent="-152402" algn="l" defTabSz="609608"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608" rtl="0" eaLnBrk="1" latinLnBrk="0" hangingPunct="1">
        <a:defRPr sz="1200" kern="1200">
          <a:solidFill>
            <a:schemeClr val="tx1"/>
          </a:solidFill>
          <a:latin typeface="+mn-lt"/>
          <a:ea typeface="+mn-ea"/>
          <a:cs typeface="+mn-cs"/>
        </a:defRPr>
      </a:lvl1pPr>
      <a:lvl2pPr marL="304804" algn="l" defTabSz="609608" rtl="0" eaLnBrk="1" latinLnBrk="0" hangingPunct="1">
        <a:defRPr sz="1200" kern="1200">
          <a:solidFill>
            <a:schemeClr val="tx1"/>
          </a:solidFill>
          <a:latin typeface="+mn-lt"/>
          <a:ea typeface="+mn-ea"/>
          <a:cs typeface="+mn-cs"/>
        </a:defRPr>
      </a:lvl2pPr>
      <a:lvl3pPr marL="609608" algn="l" defTabSz="609608" rtl="0" eaLnBrk="1" latinLnBrk="0" hangingPunct="1">
        <a:defRPr sz="1200" kern="1200">
          <a:solidFill>
            <a:schemeClr val="tx1"/>
          </a:solidFill>
          <a:latin typeface="+mn-lt"/>
          <a:ea typeface="+mn-ea"/>
          <a:cs typeface="+mn-cs"/>
        </a:defRPr>
      </a:lvl3pPr>
      <a:lvl4pPr marL="914411" algn="l" defTabSz="609608" rtl="0" eaLnBrk="1" latinLnBrk="0" hangingPunct="1">
        <a:defRPr sz="1200" kern="1200">
          <a:solidFill>
            <a:schemeClr val="tx1"/>
          </a:solidFill>
          <a:latin typeface="+mn-lt"/>
          <a:ea typeface="+mn-ea"/>
          <a:cs typeface="+mn-cs"/>
        </a:defRPr>
      </a:lvl4pPr>
      <a:lvl5pPr marL="1219215" algn="l" defTabSz="609608" rtl="0" eaLnBrk="1" latinLnBrk="0" hangingPunct="1">
        <a:defRPr sz="1200" kern="1200">
          <a:solidFill>
            <a:schemeClr val="tx1"/>
          </a:solidFill>
          <a:latin typeface="+mn-lt"/>
          <a:ea typeface="+mn-ea"/>
          <a:cs typeface="+mn-cs"/>
        </a:defRPr>
      </a:lvl5pPr>
      <a:lvl6pPr marL="1524019" algn="l" defTabSz="609608" rtl="0" eaLnBrk="1" latinLnBrk="0" hangingPunct="1">
        <a:defRPr sz="1200" kern="1200">
          <a:solidFill>
            <a:schemeClr val="tx1"/>
          </a:solidFill>
          <a:latin typeface="+mn-lt"/>
          <a:ea typeface="+mn-ea"/>
          <a:cs typeface="+mn-cs"/>
        </a:defRPr>
      </a:lvl6pPr>
      <a:lvl7pPr marL="1828823" algn="l" defTabSz="609608" rtl="0" eaLnBrk="1" latinLnBrk="0" hangingPunct="1">
        <a:defRPr sz="1200" kern="1200">
          <a:solidFill>
            <a:schemeClr val="tx1"/>
          </a:solidFill>
          <a:latin typeface="+mn-lt"/>
          <a:ea typeface="+mn-ea"/>
          <a:cs typeface="+mn-cs"/>
        </a:defRPr>
      </a:lvl7pPr>
      <a:lvl8pPr marL="2133627" algn="l" defTabSz="609608" rtl="0" eaLnBrk="1" latinLnBrk="0" hangingPunct="1">
        <a:defRPr sz="1200" kern="1200">
          <a:solidFill>
            <a:schemeClr val="tx1"/>
          </a:solidFill>
          <a:latin typeface="+mn-lt"/>
          <a:ea typeface="+mn-ea"/>
          <a:cs typeface="+mn-cs"/>
        </a:defRPr>
      </a:lvl8pPr>
      <a:lvl9pPr marL="2438430" algn="l" defTabSz="609608"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0_65B27174.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0A_59FF400C.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portal.discworld.analytical.unsw.edu.a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hyperlink" Target="https://unsw.atlassian.net/wiki/spaces/DUD/overview&#8203;" TargetMode="Externa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unsw.atlassian.net/wiki/spaces/DUD/overview&#8203;"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ki/File:Google%27s_First_Production_Server_%281999%29_detail_of_networking_-_Computer_History_Museum_%282007-11-10_23.06.09_by_Carlo_Nardone%29.jpg" TargetMode="External"/><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09_C10103BE.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0E2A55-C2D6-3843-8298-3A3F0F11B014}"/>
              </a:ext>
            </a:extLst>
          </p:cNvPr>
          <p:cNvSpPr>
            <a:spLocks noGrp="1"/>
          </p:cNvSpPr>
          <p:nvPr>
            <p:ph type="title" idx="4294967295"/>
          </p:nvPr>
        </p:nvSpPr>
        <p:spPr>
          <a:xfrm>
            <a:off x="806407" y="58501"/>
            <a:ext cx="8272089" cy="769441"/>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2800">
                <a:latin typeface="Clancy"/>
                <a:ea typeface="+mn-ea"/>
                <a:cs typeface="+mn-cs"/>
              </a:rPr>
              <a:t>Command Line (</a:t>
            </a:r>
            <a:r>
              <a:rPr lang="en-US" sz="2800">
                <a:solidFill>
                  <a:schemeClr val="tx2"/>
                </a:solidFill>
                <a:latin typeface="Clancy"/>
                <a:ea typeface="+mn-ea"/>
                <a:cs typeface="+mn-cs"/>
              </a:rPr>
              <a:t>CLI</a:t>
            </a:r>
            <a:r>
              <a:rPr lang="en-US" sz="2800">
                <a:latin typeface="Clancy"/>
                <a:ea typeface="+mn-ea"/>
                <a:cs typeface="+mn-cs"/>
              </a:rPr>
              <a:t>) </a:t>
            </a:r>
            <a:r>
              <a:rPr lang="en-US" sz="2800" err="1">
                <a:solidFill>
                  <a:srgbClr val="000000"/>
                </a:solidFill>
                <a:latin typeface="Clancy"/>
                <a:ea typeface="+mn-ea"/>
                <a:cs typeface="+mn-cs"/>
              </a:rPr>
              <a:t>Bio</a:t>
            </a:r>
            <a:r>
              <a:rPr lang="en-US" sz="2800" err="1">
                <a:latin typeface="Clancy"/>
                <a:ea typeface="+mn-ea"/>
                <a:cs typeface="+mn-cs"/>
              </a:rPr>
              <a:t>Sciences</a:t>
            </a:r>
            <a:endParaRPr lang="en-US" sz="2800" err="1">
              <a:latin typeface="Clancy"/>
              <a:ea typeface="Calibri Light"/>
              <a:cs typeface="Calibri Light"/>
            </a:endParaRPr>
          </a:p>
          <a:p>
            <a:pPr algn="ctr" defTabSz="152402">
              <a:lnSpc>
                <a:spcPct val="100000"/>
              </a:lnSpc>
              <a:spcBef>
                <a:spcPts val="0"/>
              </a:spcBef>
              <a:defRPr/>
            </a:pPr>
            <a:r>
              <a:rPr lang="en-US" sz="2000">
                <a:latin typeface="Clancy"/>
                <a:ea typeface="+mn-ea"/>
                <a:cs typeface="+mn-cs"/>
              </a:rPr>
              <a:t>Make your science easier with high performance computing (</a:t>
            </a:r>
            <a:r>
              <a:rPr lang="en-US" sz="2000">
                <a:solidFill>
                  <a:schemeClr val="accent2"/>
                </a:solidFill>
                <a:latin typeface="Clancy"/>
                <a:ea typeface="+mn-ea"/>
                <a:cs typeface="+mn-cs"/>
              </a:rPr>
              <a:t>HPC</a:t>
            </a:r>
            <a:r>
              <a:rPr lang="en-US" sz="2000">
                <a:latin typeface="Clancy"/>
                <a:ea typeface="+mn-ea"/>
                <a:cs typeface="+mn-cs"/>
              </a:rPr>
              <a:t>)</a:t>
            </a:r>
          </a:p>
        </p:txBody>
      </p:sp>
      <p:sp>
        <p:nvSpPr>
          <p:cNvPr id="2" name="TextBox 1">
            <a:extLst>
              <a:ext uri="{FF2B5EF4-FFF2-40B4-BE49-F238E27FC236}">
                <a16:creationId xmlns:a16="http://schemas.microsoft.com/office/drawing/2014/main" id="{8E9DDE38-49C7-5A38-B633-D31ACA174472}"/>
              </a:ext>
            </a:extLst>
          </p:cNvPr>
          <p:cNvSpPr txBox="1"/>
          <p:nvPr/>
        </p:nvSpPr>
        <p:spPr>
          <a:xfrm>
            <a:off x="804765" y="804766"/>
            <a:ext cx="8193443" cy="312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784"/>
              </a:lnSpc>
            </a:pPr>
            <a:r>
              <a:rPr lang="en-US" sz="1400" b="0" i="0" u="none" strike="noStrike" baseline="0" dirty="0">
                <a:solidFill>
                  <a:srgbClr val="7030A0"/>
                </a:solidFill>
                <a:latin typeface="Clancy"/>
              </a:rPr>
              <a:t>Dr Keiran Rowell </a:t>
            </a:r>
            <a:r>
              <a:rPr lang="en-US" sz="1400" dirty="0">
                <a:latin typeface="Clancy"/>
              </a:rPr>
              <a:t>&amp;</a:t>
            </a:r>
            <a:r>
              <a:rPr lang="en-US" sz="1400" dirty="0">
                <a:solidFill>
                  <a:srgbClr val="7030A0"/>
                </a:solidFill>
                <a:latin typeface="Clancy"/>
              </a:rPr>
              <a:t> Nathan Glades -</a:t>
            </a:r>
            <a:r>
              <a:rPr lang="en-US" sz="1400" dirty="0">
                <a:solidFill>
                  <a:srgbClr val="000000"/>
                </a:solidFill>
                <a:latin typeface="Calibri Light"/>
              </a:rPr>
              <a:t> </a:t>
            </a:r>
            <a:r>
              <a:rPr lang="en-US" sz="1400" i="1" dirty="0">
                <a:solidFill>
                  <a:srgbClr val="000000"/>
                </a:solidFill>
                <a:latin typeface="Calibri"/>
              </a:rPr>
              <a:t>Digital Health Hub,</a:t>
            </a:r>
            <a:r>
              <a:rPr lang="en-US" sz="1400" i="1" dirty="0">
                <a:solidFill>
                  <a:srgbClr val="000000"/>
                </a:solidFill>
                <a:latin typeface="Calibri"/>
                <a:ea typeface="Calibri"/>
                <a:cs typeface="Calibri"/>
              </a:rPr>
              <a:t> </a:t>
            </a:r>
            <a:r>
              <a:rPr lang="en-US" sz="1400" b="1" dirty="0">
                <a:solidFill>
                  <a:srgbClr val="000000"/>
                </a:solidFill>
                <a:latin typeface="Calibri Light"/>
              </a:rPr>
              <a:t>UNSW</a:t>
            </a:r>
            <a:r>
              <a:rPr lang="en-US" sz="1400" b="1" i="0" u="none" strike="noStrike" baseline="0" dirty="0">
                <a:solidFill>
                  <a:srgbClr val="000000"/>
                </a:solidFill>
                <a:latin typeface="Calibri Light"/>
              </a:rPr>
              <a:t> </a:t>
            </a:r>
            <a:r>
              <a:rPr lang="en-US" sz="1400" b="0" i="0" u="none" strike="noStrike" baseline="0" dirty="0">
                <a:solidFill>
                  <a:srgbClr val="000000"/>
                </a:solidFill>
                <a:latin typeface="Calibri Light"/>
              </a:rPr>
              <a:t> - </a:t>
            </a:r>
            <a:r>
              <a:rPr lang="en-US" sz="1400" dirty="0">
                <a:solidFill>
                  <a:srgbClr val="000000"/>
                </a:solidFill>
                <a:latin typeface="Calibri Light"/>
              </a:rPr>
              <a:t> Run 2  -</a:t>
            </a:r>
            <a:r>
              <a:rPr lang="en-US" sz="1400" dirty="0">
                <a:solidFill>
                  <a:srgbClr val="44546A"/>
                </a:solidFill>
                <a:latin typeface="Calibri Light"/>
              </a:rPr>
              <a:t> 14th January 2026</a:t>
            </a:r>
            <a:r>
              <a:rPr lang="en-US" sz="1400" b="0" i="0" dirty="0">
                <a:latin typeface="Calibri Light"/>
              </a:rPr>
              <a:t>​</a:t>
            </a:r>
          </a:p>
        </p:txBody>
      </p:sp>
      <p:pic>
        <p:nvPicPr>
          <p:cNvPr id="6" name="Picture 5" descr="A screenshot of a computer&#10;&#10;AI-generated content may be incorrect.">
            <a:extLst>
              <a:ext uri="{FF2B5EF4-FFF2-40B4-BE49-F238E27FC236}">
                <a16:creationId xmlns:a16="http://schemas.microsoft.com/office/drawing/2014/main" id="{D7B520F0-C554-1752-B530-11167E166C84}"/>
              </a:ext>
            </a:extLst>
          </p:cNvPr>
          <p:cNvPicPr>
            <a:picLocks noChangeAspect="1"/>
          </p:cNvPicPr>
          <p:nvPr/>
        </p:nvPicPr>
        <p:blipFill>
          <a:blip r:embed="rId3"/>
          <a:stretch>
            <a:fillRect/>
          </a:stretch>
        </p:blipFill>
        <p:spPr>
          <a:xfrm>
            <a:off x="0" y="1139793"/>
            <a:ext cx="9144000" cy="4012746"/>
          </a:xfrm>
          <a:prstGeom prst="rect">
            <a:avLst/>
          </a:prstGeom>
        </p:spPr>
      </p:pic>
    </p:spTree>
    <p:extLst>
      <p:ext uri="{BB962C8B-B14F-4D97-AF65-F5344CB8AC3E}">
        <p14:creationId xmlns:p14="http://schemas.microsoft.com/office/powerpoint/2010/main" val="1706193268"/>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ACD87-576B-99BE-EE1C-1A1BC83ABD2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D7FCC03-C068-6A8E-6A56-D5913FD59C27}"/>
              </a:ext>
            </a:extLst>
          </p:cNvPr>
          <p:cNvPicPr>
            <a:picLocks noChangeAspect="1"/>
          </p:cNvPicPr>
          <p:nvPr/>
        </p:nvPicPr>
        <p:blipFill>
          <a:blip r:embed="rId3"/>
          <a:stretch>
            <a:fillRect/>
          </a:stretch>
        </p:blipFill>
        <p:spPr>
          <a:xfrm>
            <a:off x="973837" y="1092626"/>
            <a:ext cx="6236208" cy="2748462"/>
          </a:xfrm>
          <a:prstGeom prst="rect">
            <a:avLst/>
          </a:prstGeom>
        </p:spPr>
      </p:pic>
      <p:sp>
        <p:nvSpPr>
          <p:cNvPr id="4" name="Title 1">
            <a:extLst>
              <a:ext uri="{FF2B5EF4-FFF2-40B4-BE49-F238E27FC236}">
                <a16:creationId xmlns:a16="http://schemas.microsoft.com/office/drawing/2014/main" id="{03580D39-A49A-DC11-C388-511B57771AA9}"/>
              </a:ext>
            </a:extLst>
          </p:cNvPr>
          <p:cNvSpPr txBox="1">
            <a:spLocks/>
          </p:cNvSpPr>
          <p:nvPr/>
        </p:nvSpPr>
        <p:spPr>
          <a:xfrm>
            <a:off x="155992" y="128250"/>
            <a:ext cx="6397565" cy="82266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5000" dirty="0">
                <a:latin typeface="Clancy"/>
                <a:ea typeface="+mn-ea"/>
                <a:cs typeface="+mn-cs"/>
              </a:rPr>
              <a:t>Cluster Architecture </a:t>
            </a:r>
          </a:p>
        </p:txBody>
      </p:sp>
      <p:sp>
        <p:nvSpPr>
          <p:cNvPr id="16" name="Rectangle 15">
            <a:extLst>
              <a:ext uri="{FF2B5EF4-FFF2-40B4-BE49-F238E27FC236}">
                <a16:creationId xmlns:a16="http://schemas.microsoft.com/office/drawing/2014/main" id="{437AE1EF-0BED-BF1A-5755-D2CF7EE56E6D}"/>
              </a:ext>
            </a:extLst>
          </p:cNvPr>
          <p:cNvSpPr/>
          <p:nvPr/>
        </p:nvSpPr>
        <p:spPr>
          <a:xfrm>
            <a:off x="2703839" y="2951017"/>
            <a:ext cx="862319" cy="78031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65F82E9-D53A-DC3B-E40E-87FA3BECCBC3}"/>
              </a:ext>
            </a:extLst>
          </p:cNvPr>
          <p:cNvSpPr txBox="1"/>
          <p:nvPr/>
        </p:nvSpPr>
        <p:spPr>
          <a:xfrm>
            <a:off x="155992" y="3976449"/>
            <a:ext cx="1321723" cy="715581"/>
          </a:xfrm>
          <a:prstGeom prst="rect">
            <a:avLst/>
          </a:prstGeom>
          <a:noFill/>
        </p:spPr>
        <p:txBody>
          <a:bodyPr wrap="square" rtlCol="0">
            <a:spAutoFit/>
          </a:bodyPr>
          <a:lstStyle/>
          <a:p>
            <a:r>
              <a:rPr lang="en-US" b="1" dirty="0"/>
              <a:t>Home Folder Server</a:t>
            </a:r>
          </a:p>
          <a:p>
            <a:r>
              <a:rPr lang="en-US" dirty="0"/>
              <a:t>This server contains your home directory. This data is yours and cannot be shared with anyone else. It is accessible at</a:t>
            </a:r>
          </a:p>
          <a:p>
            <a:r>
              <a:rPr lang="en-US" dirty="0"/>
              <a:t>/home/{Your </a:t>
            </a:r>
            <a:r>
              <a:rPr lang="en-US" dirty="0" err="1"/>
              <a:t>zID</a:t>
            </a:r>
            <a:r>
              <a:rPr lang="en-US" dirty="0"/>
              <a:t>}</a:t>
            </a:r>
          </a:p>
        </p:txBody>
      </p:sp>
      <p:sp>
        <p:nvSpPr>
          <p:cNvPr id="18" name="TextBox 17">
            <a:extLst>
              <a:ext uri="{FF2B5EF4-FFF2-40B4-BE49-F238E27FC236}">
                <a16:creationId xmlns:a16="http://schemas.microsoft.com/office/drawing/2014/main" id="{7C629460-7B4E-9866-88C0-7A494C4BE43E}"/>
              </a:ext>
            </a:extLst>
          </p:cNvPr>
          <p:cNvSpPr txBox="1"/>
          <p:nvPr/>
        </p:nvSpPr>
        <p:spPr>
          <a:xfrm>
            <a:off x="1477715" y="3976448"/>
            <a:ext cx="1321723" cy="611706"/>
          </a:xfrm>
          <a:prstGeom prst="rect">
            <a:avLst/>
          </a:prstGeom>
          <a:noFill/>
        </p:spPr>
        <p:txBody>
          <a:bodyPr wrap="square" rtlCol="0">
            <a:spAutoFit/>
          </a:bodyPr>
          <a:lstStyle/>
          <a:p>
            <a:r>
              <a:rPr lang="en-US" b="1" dirty="0"/>
              <a:t>Do keep in your home </a:t>
            </a:r>
          </a:p>
          <a:p>
            <a:pPr marL="171450" indent="-171450">
              <a:buFontTx/>
              <a:buChar char="-"/>
            </a:pPr>
            <a:r>
              <a:rPr lang="en-US" dirty="0"/>
              <a:t>Scripts</a:t>
            </a:r>
          </a:p>
          <a:p>
            <a:pPr marL="171450" indent="-171450">
              <a:buFontTx/>
              <a:buChar char="-"/>
            </a:pPr>
            <a:r>
              <a:rPr lang="en-US" dirty="0"/>
              <a:t>Logs</a:t>
            </a:r>
          </a:p>
          <a:p>
            <a:pPr marL="171450" indent="-171450">
              <a:buFontTx/>
              <a:buChar char="-"/>
            </a:pPr>
            <a:r>
              <a:rPr lang="en-US" dirty="0"/>
              <a:t>Documents</a:t>
            </a:r>
          </a:p>
          <a:p>
            <a:pPr marL="171450" indent="-171450">
              <a:buFontTx/>
              <a:buChar char="-"/>
            </a:pPr>
            <a:r>
              <a:rPr lang="en-US" dirty="0"/>
              <a:t>Configuration Files</a:t>
            </a:r>
          </a:p>
        </p:txBody>
      </p:sp>
      <p:sp>
        <p:nvSpPr>
          <p:cNvPr id="19" name="TextBox 18">
            <a:extLst>
              <a:ext uri="{FF2B5EF4-FFF2-40B4-BE49-F238E27FC236}">
                <a16:creationId xmlns:a16="http://schemas.microsoft.com/office/drawing/2014/main" id="{CE1719C0-821D-7E24-2A84-3812C8AAC0F0}"/>
              </a:ext>
            </a:extLst>
          </p:cNvPr>
          <p:cNvSpPr txBox="1"/>
          <p:nvPr/>
        </p:nvSpPr>
        <p:spPr>
          <a:xfrm>
            <a:off x="2799438" y="3976448"/>
            <a:ext cx="1321723" cy="507831"/>
          </a:xfrm>
          <a:prstGeom prst="rect">
            <a:avLst/>
          </a:prstGeom>
          <a:noFill/>
        </p:spPr>
        <p:txBody>
          <a:bodyPr wrap="square" rtlCol="0">
            <a:spAutoFit/>
          </a:bodyPr>
          <a:lstStyle/>
          <a:p>
            <a:r>
              <a:rPr lang="en-US" b="1" dirty="0"/>
              <a:t>Don’t keep in your home</a:t>
            </a:r>
          </a:p>
          <a:p>
            <a:pPr marL="171450" indent="-171450">
              <a:buFontTx/>
              <a:buChar char="-"/>
            </a:pPr>
            <a:r>
              <a:rPr lang="en-US" dirty="0"/>
              <a:t>Research data</a:t>
            </a:r>
          </a:p>
          <a:p>
            <a:pPr marL="171450" indent="-171450">
              <a:buFontTx/>
              <a:buChar char="-"/>
            </a:pPr>
            <a:r>
              <a:rPr lang="en-US" dirty="0"/>
              <a:t>Large shared datasets</a:t>
            </a:r>
          </a:p>
          <a:p>
            <a:pPr marL="171450" indent="-171450">
              <a:buFontTx/>
              <a:buChar char="-"/>
            </a:pPr>
            <a:r>
              <a:rPr lang="en-US" dirty="0"/>
              <a:t>Projects</a:t>
            </a:r>
          </a:p>
        </p:txBody>
      </p:sp>
      <p:sp>
        <p:nvSpPr>
          <p:cNvPr id="3" name="TextBox 2">
            <a:extLst>
              <a:ext uri="{FF2B5EF4-FFF2-40B4-BE49-F238E27FC236}">
                <a16:creationId xmlns:a16="http://schemas.microsoft.com/office/drawing/2014/main" id="{433F4A79-AC3F-903B-6015-24AD11BECE80}"/>
              </a:ext>
            </a:extLst>
          </p:cNvPr>
          <p:cNvSpPr txBox="1"/>
          <p:nvPr/>
        </p:nvSpPr>
        <p:spPr>
          <a:xfrm>
            <a:off x="3911138" y="3976448"/>
            <a:ext cx="1321723" cy="923330"/>
          </a:xfrm>
          <a:prstGeom prst="rect">
            <a:avLst/>
          </a:prstGeom>
          <a:noFill/>
        </p:spPr>
        <p:txBody>
          <a:bodyPr wrap="square" rtlCol="0">
            <a:spAutoFit/>
          </a:bodyPr>
          <a:lstStyle/>
          <a:p>
            <a:r>
              <a:rPr lang="en-US" b="1" dirty="0"/>
              <a:t>Backups and snapshots</a:t>
            </a:r>
          </a:p>
          <a:p>
            <a:r>
              <a:rPr lang="en-US" dirty="0"/>
              <a:t>Nightly snapshots of your home folder are taken and backed up to an external data source. Snapshots are kept for 14 days. Files accidentally deleted, modified, or corrupted can be recovered within 14 days.</a:t>
            </a:r>
          </a:p>
        </p:txBody>
      </p:sp>
      <p:sp>
        <p:nvSpPr>
          <p:cNvPr id="5" name="TextBox 4">
            <a:extLst>
              <a:ext uri="{FF2B5EF4-FFF2-40B4-BE49-F238E27FC236}">
                <a16:creationId xmlns:a16="http://schemas.microsoft.com/office/drawing/2014/main" id="{AB3A4D37-7473-FA58-0B84-C98920B2A22E}"/>
              </a:ext>
            </a:extLst>
          </p:cNvPr>
          <p:cNvSpPr txBox="1"/>
          <p:nvPr/>
        </p:nvSpPr>
        <p:spPr>
          <a:xfrm>
            <a:off x="5231834" y="3976448"/>
            <a:ext cx="1321723" cy="923330"/>
          </a:xfrm>
          <a:prstGeom prst="rect">
            <a:avLst/>
          </a:prstGeom>
          <a:noFill/>
        </p:spPr>
        <p:txBody>
          <a:bodyPr wrap="square" rtlCol="0">
            <a:spAutoFit/>
          </a:bodyPr>
          <a:lstStyle/>
          <a:p>
            <a:r>
              <a:rPr lang="en-US" b="1" dirty="0"/>
              <a:t>Usage and quota</a:t>
            </a:r>
          </a:p>
          <a:p>
            <a:r>
              <a:rPr lang="en-US" dirty="0"/>
              <a:t>Your home folder is on fast SSD storage. However, due it it’s (relatively) small size, your home folder is limited to </a:t>
            </a:r>
            <a:r>
              <a:rPr lang="en-US" b="1" dirty="0"/>
              <a:t>100GB </a:t>
            </a:r>
            <a:r>
              <a:rPr lang="en-US" dirty="0"/>
              <a:t>in size by default. This limit can be increased temporarily, if your workload demands</a:t>
            </a:r>
          </a:p>
        </p:txBody>
      </p:sp>
    </p:spTree>
    <p:extLst>
      <p:ext uri="{BB962C8B-B14F-4D97-AF65-F5344CB8AC3E}">
        <p14:creationId xmlns:p14="http://schemas.microsoft.com/office/powerpoint/2010/main" val="150990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par>
                                <p:cTn id="37" presetID="9" presetClass="exit" presetSubtype="0" fill="hold" grpId="1" nodeType="withEffect">
                                  <p:stCondLst>
                                    <p:cond delay="0"/>
                                  </p:stCondLst>
                                  <p:childTnLst>
                                    <p:animEffect transition="out" filter="dissolv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9" presetClass="exit" presetSubtype="0" fill="hold" grpId="1" nodeType="withEffect">
                                  <p:stCondLst>
                                    <p:cond delay="0"/>
                                  </p:stCondLst>
                                  <p:childTnLst>
                                    <p:animEffect transition="out" filter="dissolv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18" grpId="0"/>
      <p:bldP spid="18" grpId="1"/>
      <p:bldP spid="19" grpId="0"/>
      <p:bldP spid="19" grpId="1"/>
      <p:bldP spid="3" grpId="0"/>
      <p:bldP spid="3" grpId="1"/>
      <p:bldP spid="5" grpId="0"/>
      <p:bldP spid="5" grpId="1"/>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3E8A1-A595-0EB0-320D-3D8635ED66A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F7A25B4-F920-795D-B0F8-7C8BF5C52E5B}"/>
              </a:ext>
            </a:extLst>
          </p:cNvPr>
          <p:cNvPicPr>
            <a:picLocks noChangeAspect="1"/>
          </p:cNvPicPr>
          <p:nvPr/>
        </p:nvPicPr>
        <p:blipFill>
          <a:blip r:embed="rId2"/>
          <a:stretch>
            <a:fillRect/>
          </a:stretch>
        </p:blipFill>
        <p:spPr>
          <a:xfrm>
            <a:off x="973837" y="1092626"/>
            <a:ext cx="6236208" cy="2748462"/>
          </a:xfrm>
          <a:prstGeom prst="rect">
            <a:avLst/>
          </a:prstGeom>
        </p:spPr>
      </p:pic>
      <p:sp>
        <p:nvSpPr>
          <p:cNvPr id="4" name="Title 1">
            <a:extLst>
              <a:ext uri="{FF2B5EF4-FFF2-40B4-BE49-F238E27FC236}">
                <a16:creationId xmlns:a16="http://schemas.microsoft.com/office/drawing/2014/main" id="{86F69347-DBE7-8A55-87D0-AFBEFE8DAD11}"/>
              </a:ext>
            </a:extLst>
          </p:cNvPr>
          <p:cNvSpPr txBox="1">
            <a:spLocks/>
          </p:cNvSpPr>
          <p:nvPr/>
        </p:nvSpPr>
        <p:spPr>
          <a:xfrm>
            <a:off x="155992" y="128250"/>
            <a:ext cx="6397565" cy="82266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5000" dirty="0">
                <a:latin typeface="Clancy"/>
                <a:ea typeface="+mn-ea"/>
                <a:cs typeface="+mn-cs"/>
              </a:rPr>
              <a:t>Cluster Architecture </a:t>
            </a:r>
          </a:p>
        </p:txBody>
      </p:sp>
      <p:sp>
        <p:nvSpPr>
          <p:cNvPr id="16" name="Rectangle 15">
            <a:extLst>
              <a:ext uri="{FF2B5EF4-FFF2-40B4-BE49-F238E27FC236}">
                <a16:creationId xmlns:a16="http://schemas.microsoft.com/office/drawing/2014/main" id="{A22FCF08-1F35-ED08-F140-80D1302A65EA}"/>
              </a:ext>
            </a:extLst>
          </p:cNvPr>
          <p:cNvSpPr/>
          <p:nvPr/>
        </p:nvSpPr>
        <p:spPr>
          <a:xfrm>
            <a:off x="3510174" y="2951017"/>
            <a:ext cx="862319" cy="78031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04AC854-8DF2-C61F-D0A7-90BCD0AC96E1}"/>
              </a:ext>
            </a:extLst>
          </p:cNvPr>
          <p:cNvSpPr txBox="1"/>
          <p:nvPr/>
        </p:nvSpPr>
        <p:spPr>
          <a:xfrm>
            <a:off x="155992" y="3976449"/>
            <a:ext cx="1321723" cy="819455"/>
          </a:xfrm>
          <a:prstGeom prst="rect">
            <a:avLst/>
          </a:prstGeom>
          <a:noFill/>
        </p:spPr>
        <p:txBody>
          <a:bodyPr wrap="square" rtlCol="0">
            <a:spAutoFit/>
          </a:bodyPr>
          <a:lstStyle/>
          <a:p>
            <a:r>
              <a:rPr lang="en-US" b="1" dirty="0" err="1"/>
              <a:t>TrueNAS</a:t>
            </a:r>
            <a:r>
              <a:rPr lang="en-US" b="1" dirty="0"/>
              <a:t> </a:t>
            </a:r>
            <a:r>
              <a:rPr lang="en-US" b="1" dirty="0" err="1"/>
              <a:t>Datapool</a:t>
            </a:r>
            <a:endParaRPr lang="en-US" b="1" dirty="0"/>
          </a:p>
          <a:p>
            <a:r>
              <a:rPr lang="en-US" dirty="0"/>
              <a:t>This server is in the process of having it’s data moved onto the ESS. However, it is still used for training. It is accessible on </a:t>
            </a:r>
            <a:r>
              <a:rPr lang="en-US" b="1" dirty="0"/>
              <a:t>compute nodes only </a:t>
            </a:r>
            <a:r>
              <a:rPr lang="en-US" dirty="0"/>
              <a:t>at </a:t>
            </a:r>
          </a:p>
          <a:p>
            <a:r>
              <a:rPr lang="en-US" dirty="0"/>
              <a:t>/data/</a:t>
            </a:r>
            <a:r>
              <a:rPr lang="en-US" dirty="0" err="1"/>
              <a:t>truenas</a:t>
            </a:r>
            <a:endParaRPr lang="en-US" dirty="0"/>
          </a:p>
        </p:txBody>
      </p:sp>
      <p:sp>
        <p:nvSpPr>
          <p:cNvPr id="18" name="TextBox 17">
            <a:extLst>
              <a:ext uri="{FF2B5EF4-FFF2-40B4-BE49-F238E27FC236}">
                <a16:creationId xmlns:a16="http://schemas.microsoft.com/office/drawing/2014/main" id="{2AF0D585-E2DE-11F1-CD2A-2DB5DCFEF07B}"/>
              </a:ext>
            </a:extLst>
          </p:cNvPr>
          <p:cNvSpPr txBox="1"/>
          <p:nvPr/>
        </p:nvSpPr>
        <p:spPr>
          <a:xfrm>
            <a:off x="1477715" y="3976448"/>
            <a:ext cx="1321723" cy="715581"/>
          </a:xfrm>
          <a:prstGeom prst="rect">
            <a:avLst/>
          </a:prstGeom>
          <a:noFill/>
        </p:spPr>
        <p:txBody>
          <a:bodyPr wrap="square" rtlCol="0">
            <a:spAutoFit/>
          </a:bodyPr>
          <a:lstStyle/>
          <a:p>
            <a:r>
              <a:rPr lang="en-US" b="1" dirty="0"/>
              <a:t>Do keep on the </a:t>
            </a:r>
            <a:r>
              <a:rPr lang="en-US" b="1" dirty="0" err="1"/>
              <a:t>TrueNAS</a:t>
            </a:r>
            <a:endParaRPr lang="en-US" b="1" dirty="0"/>
          </a:p>
          <a:p>
            <a:pPr marL="171450" indent="-171450">
              <a:buFontTx/>
              <a:buChar char="-"/>
            </a:pPr>
            <a:r>
              <a:rPr lang="en-US" dirty="0"/>
              <a:t>Tutorial datasets</a:t>
            </a:r>
          </a:p>
          <a:p>
            <a:pPr marL="171450" indent="-171450">
              <a:buFontTx/>
              <a:buChar char="-"/>
            </a:pPr>
            <a:r>
              <a:rPr lang="en-US" dirty="0"/>
              <a:t>Tutorial projects</a:t>
            </a:r>
          </a:p>
          <a:p>
            <a:pPr marL="171450" indent="-171450">
              <a:buFontTx/>
              <a:buChar char="-"/>
            </a:pPr>
            <a:r>
              <a:rPr lang="en-US" dirty="0"/>
              <a:t>Intermediary files</a:t>
            </a:r>
          </a:p>
          <a:p>
            <a:pPr marL="171450" indent="-171450">
              <a:buFontTx/>
              <a:buChar char="-"/>
            </a:pPr>
            <a:r>
              <a:rPr lang="en-US" dirty="0"/>
              <a:t>Archive/backups of files in your home folder</a:t>
            </a:r>
          </a:p>
        </p:txBody>
      </p:sp>
      <p:sp>
        <p:nvSpPr>
          <p:cNvPr id="5" name="TextBox 4">
            <a:extLst>
              <a:ext uri="{FF2B5EF4-FFF2-40B4-BE49-F238E27FC236}">
                <a16:creationId xmlns:a16="http://schemas.microsoft.com/office/drawing/2014/main" id="{DA33A298-79D9-D0DB-45E0-056BD367A31B}"/>
              </a:ext>
            </a:extLst>
          </p:cNvPr>
          <p:cNvSpPr txBox="1"/>
          <p:nvPr/>
        </p:nvSpPr>
        <p:spPr>
          <a:xfrm>
            <a:off x="2799438" y="3976448"/>
            <a:ext cx="1321723" cy="923330"/>
          </a:xfrm>
          <a:prstGeom prst="rect">
            <a:avLst/>
          </a:prstGeom>
          <a:noFill/>
        </p:spPr>
        <p:txBody>
          <a:bodyPr wrap="square" rtlCol="0">
            <a:spAutoFit/>
          </a:bodyPr>
          <a:lstStyle/>
          <a:p>
            <a:r>
              <a:rPr lang="en-US" b="1" dirty="0"/>
              <a:t>Usage and quota</a:t>
            </a:r>
          </a:p>
          <a:p>
            <a:r>
              <a:rPr lang="en-US" dirty="0"/>
              <a:t>Due to it’s large size, the </a:t>
            </a:r>
            <a:r>
              <a:rPr lang="en-US" dirty="0" err="1"/>
              <a:t>TrueNAS</a:t>
            </a:r>
            <a:r>
              <a:rPr lang="en-US" dirty="0"/>
              <a:t> has no quota limitations. However, it is running spinning hard-disk drives, so access and data streaming may be considerably slower</a:t>
            </a:r>
          </a:p>
        </p:txBody>
      </p:sp>
    </p:spTree>
    <p:extLst>
      <p:ext uri="{BB962C8B-B14F-4D97-AF65-F5344CB8AC3E}">
        <p14:creationId xmlns:p14="http://schemas.microsoft.com/office/powerpoint/2010/main" val="50242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18" grpId="0"/>
      <p:bldP spid="18"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0D839-DCFE-985E-A4F2-7646CBF9734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CDB2E8F-DCBC-6E04-7309-B6A3011D5201}"/>
              </a:ext>
            </a:extLst>
          </p:cNvPr>
          <p:cNvPicPr>
            <a:picLocks noChangeAspect="1"/>
          </p:cNvPicPr>
          <p:nvPr/>
        </p:nvPicPr>
        <p:blipFill>
          <a:blip r:embed="rId2"/>
          <a:stretch>
            <a:fillRect/>
          </a:stretch>
        </p:blipFill>
        <p:spPr>
          <a:xfrm>
            <a:off x="973837" y="1092626"/>
            <a:ext cx="6236208" cy="2748462"/>
          </a:xfrm>
          <a:prstGeom prst="rect">
            <a:avLst/>
          </a:prstGeom>
        </p:spPr>
      </p:pic>
      <p:sp>
        <p:nvSpPr>
          <p:cNvPr id="4" name="Title 1">
            <a:extLst>
              <a:ext uri="{FF2B5EF4-FFF2-40B4-BE49-F238E27FC236}">
                <a16:creationId xmlns:a16="http://schemas.microsoft.com/office/drawing/2014/main" id="{4C594C8C-C3BC-1266-48BE-4F497A2FAE16}"/>
              </a:ext>
            </a:extLst>
          </p:cNvPr>
          <p:cNvSpPr txBox="1">
            <a:spLocks/>
          </p:cNvSpPr>
          <p:nvPr/>
        </p:nvSpPr>
        <p:spPr>
          <a:xfrm>
            <a:off x="155992" y="128250"/>
            <a:ext cx="6397565" cy="82266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5000" dirty="0">
                <a:latin typeface="Clancy"/>
                <a:ea typeface="+mn-ea"/>
                <a:cs typeface="+mn-cs"/>
              </a:rPr>
              <a:t>Cluster Architecture </a:t>
            </a:r>
          </a:p>
        </p:txBody>
      </p:sp>
      <p:sp>
        <p:nvSpPr>
          <p:cNvPr id="16" name="Rectangle 15">
            <a:extLst>
              <a:ext uri="{FF2B5EF4-FFF2-40B4-BE49-F238E27FC236}">
                <a16:creationId xmlns:a16="http://schemas.microsoft.com/office/drawing/2014/main" id="{59EC0612-A35A-279F-DB07-51B250648B84}"/>
              </a:ext>
            </a:extLst>
          </p:cNvPr>
          <p:cNvSpPr/>
          <p:nvPr/>
        </p:nvSpPr>
        <p:spPr>
          <a:xfrm>
            <a:off x="5372224" y="2776450"/>
            <a:ext cx="862319" cy="78031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7F09E0-DF64-4664-874C-522DFC930587}"/>
              </a:ext>
            </a:extLst>
          </p:cNvPr>
          <p:cNvSpPr txBox="1"/>
          <p:nvPr/>
        </p:nvSpPr>
        <p:spPr>
          <a:xfrm>
            <a:off x="155992" y="3976449"/>
            <a:ext cx="1321723" cy="819455"/>
          </a:xfrm>
          <a:prstGeom prst="rect">
            <a:avLst/>
          </a:prstGeom>
          <a:noFill/>
        </p:spPr>
        <p:txBody>
          <a:bodyPr wrap="square" rtlCol="0">
            <a:spAutoFit/>
          </a:bodyPr>
          <a:lstStyle/>
          <a:p>
            <a:r>
              <a:rPr lang="en-US" b="1" dirty="0" err="1"/>
              <a:t>ResTech</a:t>
            </a:r>
            <a:r>
              <a:rPr lang="en-US" b="1" dirty="0"/>
              <a:t> ESS</a:t>
            </a:r>
          </a:p>
          <a:p>
            <a:r>
              <a:rPr lang="en-US" dirty="0"/>
              <a:t>This data storage is managed by Research Technology. It is made of fast solid state flash storage It is accessible on </a:t>
            </a:r>
            <a:r>
              <a:rPr lang="en-US" b="1" dirty="0"/>
              <a:t>compute nodes only </a:t>
            </a:r>
            <a:r>
              <a:rPr lang="en-US" dirty="0"/>
              <a:t>at </a:t>
            </a:r>
          </a:p>
          <a:p>
            <a:r>
              <a:rPr lang="en-US" dirty="0"/>
              <a:t>/data/ess/</a:t>
            </a:r>
          </a:p>
        </p:txBody>
      </p:sp>
      <p:sp>
        <p:nvSpPr>
          <p:cNvPr id="18" name="TextBox 17">
            <a:extLst>
              <a:ext uri="{FF2B5EF4-FFF2-40B4-BE49-F238E27FC236}">
                <a16:creationId xmlns:a16="http://schemas.microsoft.com/office/drawing/2014/main" id="{FE8A794C-0019-F91C-D27D-6F982E6BA263}"/>
              </a:ext>
            </a:extLst>
          </p:cNvPr>
          <p:cNvSpPr txBox="1"/>
          <p:nvPr/>
        </p:nvSpPr>
        <p:spPr>
          <a:xfrm>
            <a:off x="1477715" y="3976448"/>
            <a:ext cx="1321723" cy="403957"/>
          </a:xfrm>
          <a:prstGeom prst="rect">
            <a:avLst/>
          </a:prstGeom>
          <a:noFill/>
        </p:spPr>
        <p:txBody>
          <a:bodyPr wrap="square" rtlCol="0">
            <a:spAutoFit/>
          </a:bodyPr>
          <a:lstStyle/>
          <a:p>
            <a:r>
              <a:rPr lang="en-US" b="1" dirty="0"/>
              <a:t>Do keep on the ESS</a:t>
            </a:r>
          </a:p>
          <a:p>
            <a:pPr marL="171450" indent="-171450">
              <a:buFontTx/>
              <a:buChar char="-"/>
            </a:pPr>
            <a:r>
              <a:rPr lang="en-US" dirty="0"/>
              <a:t>Collected datasets</a:t>
            </a:r>
          </a:p>
          <a:p>
            <a:pPr marL="171450" indent="-171450">
              <a:buFontTx/>
              <a:buChar char="-"/>
            </a:pPr>
            <a:r>
              <a:rPr lang="en-US" dirty="0"/>
              <a:t>Projects</a:t>
            </a:r>
          </a:p>
        </p:txBody>
      </p:sp>
      <p:sp>
        <p:nvSpPr>
          <p:cNvPr id="5" name="TextBox 4">
            <a:extLst>
              <a:ext uri="{FF2B5EF4-FFF2-40B4-BE49-F238E27FC236}">
                <a16:creationId xmlns:a16="http://schemas.microsoft.com/office/drawing/2014/main" id="{F1114230-5C8E-296C-867D-2FB59AB090D2}"/>
              </a:ext>
            </a:extLst>
          </p:cNvPr>
          <p:cNvSpPr txBox="1"/>
          <p:nvPr/>
        </p:nvSpPr>
        <p:spPr>
          <a:xfrm>
            <a:off x="2799438" y="3976448"/>
            <a:ext cx="1321723" cy="715581"/>
          </a:xfrm>
          <a:prstGeom prst="rect">
            <a:avLst/>
          </a:prstGeom>
          <a:noFill/>
        </p:spPr>
        <p:txBody>
          <a:bodyPr wrap="square" rtlCol="0">
            <a:spAutoFit/>
          </a:bodyPr>
          <a:lstStyle/>
          <a:p>
            <a:r>
              <a:rPr lang="en-US" b="1" dirty="0"/>
              <a:t>Usage and quota</a:t>
            </a:r>
          </a:p>
          <a:p>
            <a:r>
              <a:rPr lang="en-US" dirty="0"/>
              <a:t>Usage and quota is handled by Research Technology. If you have collected data from a microscope at UNSW, it will be available on the ESS</a:t>
            </a:r>
          </a:p>
        </p:txBody>
      </p:sp>
      <p:sp>
        <p:nvSpPr>
          <p:cNvPr id="3" name="TextBox 2">
            <a:extLst>
              <a:ext uri="{FF2B5EF4-FFF2-40B4-BE49-F238E27FC236}">
                <a16:creationId xmlns:a16="http://schemas.microsoft.com/office/drawing/2014/main" id="{A6E9A98A-B6C3-73AF-4198-A860C9CC5797}"/>
              </a:ext>
            </a:extLst>
          </p:cNvPr>
          <p:cNvSpPr txBox="1"/>
          <p:nvPr/>
        </p:nvSpPr>
        <p:spPr>
          <a:xfrm>
            <a:off x="4091940" y="3976448"/>
            <a:ext cx="1321723" cy="819455"/>
          </a:xfrm>
          <a:prstGeom prst="rect">
            <a:avLst/>
          </a:prstGeom>
          <a:noFill/>
        </p:spPr>
        <p:txBody>
          <a:bodyPr wrap="square" rtlCol="0">
            <a:spAutoFit/>
          </a:bodyPr>
          <a:lstStyle/>
          <a:p>
            <a:r>
              <a:rPr lang="en-US" b="1" dirty="0"/>
              <a:t>Globus</a:t>
            </a:r>
          </a:p>
          <a:p>
            <a:r>
              <a:rPr lang="en-US" dirty="0"/>
              <a:t>Globus can be used to transfer research data into and out of UNSW over the internet. If you have collected data outside of UNSW, you can move it to UNSW via Globus.</a:t>
            </a:r>
          </a:p>
        </p:txBody>
      </p:sp>
    </p:spTree>
    <p:extLst>
      <p:ext uri="{BB962C8B-B14F-4D97-AF65-F5344CB8AC3E}">
        <p14:creationId xmlns:p14="http://schemas.microsoft.com/office/powerpoint/2010/main" val="221693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grpId="1" nodeType="clickEffect">
                                  <p:stCondLst>
                                    <p:cond delay="0"/>
                                  </p:stCondLst>
                                  <p:childTnLst>
                                    <p:animEffect transition="out" filter="dissolv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18" grpId="0"/>
      <p:bldP spid="18" grpId="1"/>
      <p:bldP spid="5" grpId="0"/>
      <p:bldP spid="5" grpId="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1E245-2BC0-3566-1F44-B998824EE9A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D561553-A97F-ADB7-F33C-38992C86FAC7}"/>
              </a:ext>
            </a:extLst>
          </p:cNvPr>
          <p:cNvPicPr>
            <a:picLocks noChangeAspect="1"/>
          </p:cNvPicPr>
          <p:nvPr/>
        </p:nvPicPr>
        <p:blipFill>
          <a:blip r:embed="rId2"/>
          <a:stretch>
            <a:fillRect/>
          </a:stretch>
        </p:blipFill>
        <p:spPr>
          <a:xfrm>
            <a:off x="973837" y="1092626"/>
            <a:ext cx="6236208" cy="2748462"/>
          </a:xfrm>
          <a:prstGeom prst="rect">
            <a:avLst/>
          </a:prstGeom>
        </p:spPr>
      </p:pic>
      <p:sp>
        <p:nvSpPr>
          <p:cNvPr id="4" name="Title 1">
            <a:extLst>
              <a:ext uri="{FF2B5EF4-FFF2-40B4-BE49-F238E27FC236}">
                <a16:creationId xmlns:a16="http://schemas.microsoft.com/office/drawing/2014/main" id="{8870117C-84DC-C5CC-18E5-BF909629088D}"/>
              </a:ext>
            </a:extLst>
          </p:cNvPr>
          <p:cNvSpPr txBox="1">
            <a:spLocks/>
          </p:cNvSpPr>
          <p:nvPr/>
        </p:nvSpPr>
        <p:spPr>
          <a:xfrm>
            <a:off x="155992" y="128250"/>
            <a:ext cx="6397565" cy="82266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5000" dirty="0">
                <a:latin typeface="Clancy"/>
                <a:ea typeface="+mn-ea"/>
                <a:cs typeface="+mn-cs"/>
              </a:rPr>
              <a:t>Cluster Architecture </a:t>
            </a:r>
          </a:p>
        </p:txBody>
      </p:sp>
      <p:sp>
        <p:nvSpPr>
          <p:cNvPr id="16" name="Rectangle 15">
            <a:extLst>
              <a:ext uri="{FF2B5EF4-FFF2-40B4-BE49-F238E27FC236}">
                <a16:creationId xmlns:a16="http://schemas.microsoft.com/office/drawing/2014/main" id="{776E4AC4-DEA1-CE99-470C-7FA4D71992AD}"/>
              </a:ext>
            </a:extLst>
          </p:cNvPr>
          <p:cNvSpPr/>
          <p:nvPr/>
        </p:nvSpPr>
        <p:spPr>
          <a:xfrm>
            <a:off x="1872573" y="972586"/>
            <a:ext cx="862319" cy="78031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EB33596-FFD8-330C-1AF6-F0C9C257D198}"/>
              </a:ext>
            </a:extLst>
          </p:cNvPr>
          <p:cNvSpPr txBox="1"/>
          <p:nvPr/>
        </p:nvSpPr>
        <p:spPr>
          <a:xfrm>
            <a:off x="155992" y="3976449"/>
            <a:ext cx="1321723" cy="715581"/>
          </a:xfrm>
          <a:prstGeom prst="rect">
            <a:avLst/>
          </a:prstGeom>
          <a:noFill/>
        </p:spPr>
        <p:txBody>
          <a:bodyPr wrap="square" rtlCol="0">
            <a:spAutoFit/>
          </a:bodyPr>
          <a:lstStyle/>
          <a:p>
            <a:r>
              <a:rPr lang="en-US" b="1" dirty="0"/>
              <a:t>Head Node</a:t>
            </a:r>
          </a:p>
          <a:p>
            <a:r>
              <a:rPr lang="en-US" dirty="0"/>
              <a:t>The head node is what manages the entire compute cluster. It looks after resource allocations, and managed the queue when no resources are available</a:t>
            </a:r>
          </a:p>
        </p:txBody>
      </p:sp>
      <p:sp>
        <p:nvSpPr>
          <p:cNvPr id="18" name="TextBox 17">
            <a:extLst>
              <a:ext uri="{FF2B5EF4-FFF2-40B4-BE49-F238E27FC236}">
                <a16:creationId xmlns:a16="http://schemas.microsoft.com/office/drawing/2014/main" id="{B85B2A43-7CD4-7B1F-FDF4-659EC6BA0284}"/>
              </a:ext>
            </a:extLst>
          </p:cNvPr>
          <p:cNvSpPr txBox="1"/>
          <p:nvPr/>
        </p:nvSpPr>
        <p:spPr>
          <a:xfrm>
            <a:off x="1477715" y="3976448"/>
            <a:ext cx="1321723" cy="715581"/>
          </a:xfrm>
          <a:prstGeom prst="rect">
            <a:avLst/>
          </a:prstGeom>
          <a:noFill/>
        </p:spPr>
        <p:txBody>
          <a:bodyPr wrap="square" rtlCol="0">
            <a:spAutoFit/>
          </a:bodyPr>
          <a:lstStyle/>
          <a:p>
            <a:r>
              <a:rPr lang="en-US" b="1" dirty="0"/>
              <a:t>Billing &amp; Accounting</a:t>
            </a:r>
          </a:p>
          <a:p>
            <a:r>
              <a:rPr lang="en-US" dirty="0"/>
              <a:t>This server keeps track of cluster usage per user and per billing account. If you are a member of the facility, this server will assist in automating the billing process</a:t>
            </a:r>
          </a:p>
        </p:txBody>
      </p:sp>
      <p:sp>
        <p:nvSpPr>
          <p:cNvPr id="5" name="TextBox 4">
            <a:extLst>
              <a:ext uri="{FF2B5EF4-FFF2-40B4-BE49-F238E27FC236}">
                <a16:creationId xmlns:a16="http://schemas.microsoft.com/office/drawing/2014/main" id="{448DFCBD-AEFC-130C-BD14-EC66EB3EFC8B}"/>
              </a:ext>
            </a:extLst>
          </p:cNvPr>
          <p:cNvSpPr txBox="1"/>
          <p:nvPr/>
        </p:nvSpPr>
        <p:spPr>
          <a:xfrm>
            <a:off x="2799438" y="3976448"/>
            <a:ext cx="1321723" cy="1027204"/>
          </a:xfrm>
          <a:prstGeom prst="rect">
            <a:avLst/>
          </a:prstGeom>
          <a:noFill/>
        </p:spPr>
        <p:txBody>
          <a:bodyPr wrap="square" rtlCol="0">
            <a:spAutoFit/>
          </a:bodyPr>
          <a:lstStyle/>
          <a:p>
            <a:r>
              <a:rPr lang="en-US" b="1" dirty="0"/>
              <a:t>Fair Share &amp; QoS</a:t>
            </a:r>
          </a:p>
          <a:p>
            <a:r>
              <a:rPr lang="en-US" dirty="0"/>
              <a:t>The cluster will provide “best effort” quality of service to ensure that there are always resources available. However, when the cluster is busy, your job may sit in queue. Fair Share ensures your job is priorities based on your past usage.</a:t>
            </a:r>
          </a:p>
        </p:txBody>
      </p:sp>
    </p:spTree>
    <p:extLst>
      <p:ext uri="{BB962C8B-B14F-4D97-AF65-F5344CB8AC3E}">
        <p14:creationId xmlns:p14="http://schemas.microsoft.com/office/powerpoint/2010/main" val="26486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18" grpId="0"/>
      <p:bldP spid="18"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38C4D-76C4-1A9E-6F5E-1959F5F848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46CA68-0F6F-1045-3E27-A320FBB9F8E9}"/>
              </a:ext>
            </a:extLst>
          </p:cNvPr>
          <p:cNvPicPr>
            <a:picLocks noChangeAspect="1"/>
          </p:cNvPicPr>
          <p:nvPr/>
        </p:nvPicPr>
        <p:blipFill>
          <a:blip r:embed="rId2"/>
          <a:stretch>
            <a:fillRect/>
          </a:stretch>
        </p:blipFill>
        <p:spPr>
          <a:xfrm>
            <a:off x="973837" y="1092626"/>
            <a:ext cx="6236208" cy="2748462"/>
          </a:xfrm>
          <a:prstGeom prst="rect">
            <a:avLst/>
          </a:prstGeom>
        </p:spPr>
      </p:pic>
      <p:sp>
        <p:nvSpPr>
          <p:cNvPr id="4" name="Title 1">
            <a:extLst>
              <a:ext uri="{FF2B5EF4-FFF2-40B4-BE49-F238E27FC236}">
                <a16:creationId xmlns:a16="http://schemas.microsoft.com/office/drawing/2014/main" id="{AD64A2F4-ED73-38EC-F202-559FEF26BCDF}"/>
              </a:ext>
            </a:extLst>
          </p:cNvPr>
          <p:cNvSpPr txBox="1">
            <a:spLocks/>
          </p:cNvSpPr>
          <p:nvPr/>
        </p:nvSpPr>
        <p:spPr>
          <a:xfrm>
            <a:off x="155992" y="128250"/>
            <a:ext cx="6397565" cy="82266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5000" dirty="0">
                <a:latin typeface="Clancy"/>
                <a:ea typeface="+mn-ea"/>
                <a:cs typeface="+mn-cs"/>
              </a:rPr>
              <a:t>Cluster Architecture </a:t>
            </a:r>
          </a:p>
        </p:txBody>
      </p:sp>
      <p:sp>
        <p:nvSpPr>
          <p:cNvPr id="16" name="Rectangle 15">
            <a:extLst>
              <a:ext uri="{FF2B5EF4-FFF2-40B4-BE49-F238E27FC236}">
                <a16:creationId xmlns:a16="http://schemas.microsoft.com/office/drawing/2014/main" id="{CC1EA0B5-25CA-CD2E-B0E0-A9AAE21B6FBA}"/>
              </a:ext>
            </a:extLst>
          </p:cNvPr>
          <p:cNvSpPr/>
          <p:nvPr/>
        </p:nvSpPr>
        <p:spPr>
          <a:xfrm>
            <a:off x="3468618" y="1920236"/>
            <a:ext cx="2059346" cy="78031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B3BD64B-D5C9-4B8D-EA12-61774825D5D0}"/>
              </a:ext>
            </a:extLst>
          </p:cNvPr>
          <p:cNvSpPr txBox="1"/>
          <p:nvPr/>
        </p:nvSpPr>
        <p:spPr>
          <a:xfrm>
            <a:off x="155992" y="3976449"/>
            <a:ext cx="1321723" cy="611706"/>
          </a:xfrm>
          <a:prstGeom prst="rect">
            <a:avLst/>
          </a:prstGeom>
          <a:noFill/>
        </p:spPr>
        <p:txBody>
          <a:bodyPr wrap="square" rtlCol="0">
            <a:spAutoFit/>
          </a:bodyPr>
          <a:lstStyle/>
          <a:p>
            <a:r>
              <a:rPr lang="en-US" b="1" dirty="0"/>
              <a:t>Compute Nodes</a:t>
            </a:r>
          </a:p>
          <a:p>
            <a:r>
              <a:rPr lang="en-US" dirty="0"/>
              <a:t>These are the servers that perform work. They are equipped with powerful CPUs, GPUs, and a lot of RAM. </a:t>
            </a:r>
          </a:p>
        </p:txBody>
      </p:sp>
      <p:sp>
        <p:nvSpPr>
          <p:cNvPr id="18" name="TextBox 17">
            <a:extLst>
              <a:ext uri="{FF2B5EF4-FFF2-40B4-BE49-F238E27FC236}">
                <a16:creationId xmlns:a16="http://schemas.microsoft.com/office/drawing/2014/main" id="{87541975-09C7-F816-7FEE-7E825A98CA56}"/>
              </a:ext>
            </a:extLst>
          </p:cNvPr>
          <p:cNvSpPr txBox="1"/>
          <p:nvPr/>
        </p:nvSpPr>
        <p:spPr>
          <a:xfrm>
            <a:off x="1477715" y="3976448"/>
            <a:ext cx="1321723" cy="715581"/>
          </a:xfrm>
          <a:prstGeom prst="rect">
            <a:avLst/>
          </a:prstGeom>
          <a:noFill/>
        </p:spPr>
        <p:txBody>
          <a:bodyPr wrap="square" rtlCol="0">
            <a:spAutoFit/>
          </a:bodyPr>
          <a:lstStyle/>
          <a:p>
            <a:r>
              <a:rPr lang="en-US" b="1" dirty="0"/>
              <a:t>Resources</a:t>
            </a:r>
          </a:p>
          <a:p>
            <a:r>
              <a:rPr lang="en-US" dirty="0"/>
              <a:t>Currently, the cluster’s compute resources feature:</a:t>
            </a:r>
          </a:p>
          <a:p>
            <a:pPr marL="171450" indent="-171450">
              <a:buFontTx/>
              <a:buChar char="-"/>
            </a:pPr>
            <a:r>
              <a:rPr lang="en-US" dirty="0"/>
              <a:t>9 GPUs</a:t>
            </a:r>
          </a:p>
          <a:p>
            <a:pPr marL="171450" indent="-171450">
              <a:buFontTx/>
              <a:buChar char="-"/>
            </a:pPr>
            <a:r>
              <a:rPr lang="en-US" dirty="0"/>
              <a:t>176 CPU cores</a:t>
            </a:r>
          </a:p>
          <a:p>
            <a:pPr marL="171450" indent="-171450">
              <a:buFontTx/>
              <a:buChar char="-"/>
            </a:pPr>
            <a:r>
              <a:rPr lang="en-US" dirty="0"/>
              <a:t>386 GB of RAM</a:t>
            </a:r>
          </a:p>
        </p:txBody>
      </p:sp>
    </p:spTree>
    <p:extLst>
      <p:ext uri="{BB962C8B-B14F-4D97-AF65-F5344CB8AC3E}">
        <p14:creationId xmlns:p14="http://schemas.microsoft.com/office/powerpoint/2010/main" val="158589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18" grpId="0"/>
      <p:bldP spid="1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D00C-2EB8-1F94-5480-B339156E47C7}"/>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6ACDCA5F-F8FA-2113-E92A-2814D4713EF0}"/>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the cluster</a:t>
            </a:r>
          </a:p>
        </p:txBody>
      </p:sp>
      <p:sp>
        <p:nvSpPr>
          <p:cNvPr id="3" name="TextBox 2">
            <a:extLst>
              <a:ext uri="{FF2B5EF4-FFF2-40B4-BE49-F238E27FC236}">
                <a16:creationId xmlns:a16="http://schemas.microsoft.com/office/drawing/2014/main" id="{7A5EE134-DC09-4FBB-227A-64911B6C1D45}"/>
              </a:ext>
            </a:extLst>
          </p:cNvPr>
          <p:cNvSpPr txBox="1"/>
          <p:nvPr/>
        </p:nvSpPr>
        <p:spPr>
          <a:xfrm>
            <a:off x="174778" y="1360446"/>
            <a:ext cx="3789884" cy="338554"/>
          </a:xfrm>
          <a:prstGeom prst="rect">
            <a:avLst/>
          </a:prstGeom>
          <a:noFill/>
        </p:spPr>
        <p:txBody>
          <a:bodyPr wrap="none" rtlCol="0">
            <a:spAutoFit/>
          </a:bodyPr>
          <a:lstStyle/>
          <a:p>
            <a:r>
              <a:rPr lang="en-US" sz="1600" b="1" dirty="0"/>
              <a:t>Step 0</a:t>
            </a:r>
            <a:r>
              <a:rPr lang="en-US" sz="1600" dirty="0"/>
              <a:t>: Ensure correct network connection</a:t>
            </a:r>
          </a:p>
        </p:txBody>
      </p:sp>
      <p:pic>
        <p:nvPicPr>
          <p:cNvPr id="2050" name="Picture 2" descr="eduroam - Wikipedia">
            <a:extLst>
              <a:ext uri="{FF2B5EF4-FFF2-40B4-BE49-F238E27FC236}">
                <a16:creationId xmlns:a16="http://schemas.microsoft.com/office/drawing/2014/main" id="{F985BC6A-F4F7-A604-D036-9E0AB0725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155" y="1310567"/>
            <a:ext cx="1995871" cy="7768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F221CDE-6F26-D051-102B-005B9E13E793}"/>
              </a:ext>
            </a:extLst>
          </p:cNvPr>
          <p:cNvPicPr>
            <a:picLocks noChangeAspect="1"/>
          </p:cNvPicPr>
          <p:nvPr/>
        </p:nvPicPr>
        <p:blipFill>
          <a:blip r:embed="rId3"/>
          <a:stretch>
            <a:fillRect/>
          </a:stretch>
        </p:blipFill>
        <p:spPr>
          <a:xfrm>
            <a:off x="288871" y="2593504"/>
            <a:ext cx="2939802" cy="1701991"/>
          </a:xfrm>
          <a:prstGeom prst="rect">
            <a:avLst/>
          </a:prstGeom>
        </p:spPr>
      </p:pic>
      <p:sp>
        <p:nvSpPr>
          <p:cNvPr id="9" name="&quot;No&quot; Symbol 8">
            <a:extLst>
              <a:ext uri="{FF2B5EF4-FFF2-40B4-BE49-F238E27FC236}">
                <a16:creationId xmlns:a16="http://schemas.microsoft.com/office/drawing/2014/main" id="{930F410D-1352-CD45-0139-69572CA89429}"/>
              </a:ext>
            </a:extLst>
          </p:cNvPr>
          <p:cNvSpPr/>
          <p:nvPr/>
        </p:nvSpPr>
        <p:spPr>
          <a:xfrm>
            <a:off x="2361774" y="1891704"/>
            <a:ext cx="1471977" cy="1403600"/>
          </a:xfrm>
          <a:prstGeom prst="noSmoking">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descr="A screen shot of a phone&#10;&#10;AI-generated content may be incorrect.">
            <a:extLst>
              <a:ext uri="{FF2B5EF4-FFF2-40B4-BE49-F238E27FC236}">
                <a16:creationId xmlns:a16="http://schemas.microsoft.com/office/drawing/2014/main" id="{AD12F251-8988-3AE3-BC27-583A045847D5}"/>
              </a:ext>
            </a:extLst>
          </p:cNvPr>
          <p:cNvPicPr>
            <a:picLocks noChangeAspect="1"/>
          </p:cNvPicPr>
          <p:nvPr/>
        </p:nvPicPr>
        <p:blipFill>
          <a:blip r:embed="rId4"/>
          <a:srcRect t="11832" r="21895"/>
          <a:stretch>
            <a:fillRect/>
          </a:stretch>
        </p:blipFill>
        <p:spPr>
          <a:xfrm>
            <a:off x="4503559" y="2593504"/>
            <a:ext cx="1716067" cy="1701991"/>
          </a:xfrm>
          <a:prstGeom prst="rect">
            <a:avLst/>
          </a:prstGeom>
        </p:spPr>
      </p:pic>
      <p:sp>
        <p:nvSpPr>
          <p:cNvPr id="13" name="Doughnut 12">
            <a:extLst>
              <a:ext uri="{FF2B5EF4-FFF2-40B4-BE49-F238E27FC236}">
                <a16:creationId xmlns:a16="http://schemas.microsoft.com/office/drawing/2014/main" id="{FAD287B2-BC3C-6E78-E600-4DCB989106B5}"/>
              </a:ext>
            </a:extLst>
          </p:cNvPr>
          <p:cNvSpPr/>
          <p:nvPr/>
        </p:nvSpPr>
        <p:spPr>
          <a:xfrm>
            <a:off x="3750173" y="3756598"/>
            <a:ext cx="1077793" cy="1077793"/>
          </a:xfrm>
          <a:prstGeom prst="donu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48F9CEEF-32CD-2A01-08C5-6A74A411410F}"/>
              </a:ext>
            </a:extLst>
          </p:cNvPr>
          <p:cNvPicPr>
            <a:picLocks noChangeAspect="1"/>
          </p:cNvPicPr>
          <p:nvPr/>
        </p:nvPicPr>
        <p:blipFill>
          <a:blip r:embed="rId5"/>
          <a:srcRect l="4934" t="1143" r="3442" b="3764"/>
          <a:stretch>
            <a:fillRect/>
          </a:stretch>
        </p:blipFill>
        <p:spPr>
          <a:xfrm>
            <a:off x="7150395" y="2371059"/>
            <a:ext cx="1663996" cy="2089299"/>
          </a:xfrm>
          <a:prstGeom prst="rect">
            <a:avLst/>
          </a:prstGeom>
        </p:spPr>
      </p:pic>
      <p:sp>
        <p:nvSpPr>
          <p:cNvPr id="16" name="TextBox 15">
            <a:extLst>
              <a:ext uri="{FF2B5EF4-FFF2-40B4-BE49-F238E27FC236}">
                <a16:creationId xmlns:a16="http://schemas.microsoft.com/office/drawing/2014/main" id="{EE288781-3BE9-4207-C312-028A05D6573E}"/>
              </a:ext>
            </a:extLst>
          </p:cNvPr>
          <p:cNvSpPr txBox="1"/>
          <p:nvPr/>
        </p:nvSpPr>
        <p:spPr>
          <a:xfrm>
            <a:off x="6389183" y="3244444"/>
            <a:ext cx="502061" cy="400110"/>
          </a:xfrm>
          <a:prstGeom prst="rect">
            <a:avLst/>
          </a:prstGeom>
          <a:noFill/>
        </p:spPr>
        <p:txBody>
          <a:bodyPr wrap="none" rtlCol="0">
            <a:spAutoFit/>
          </a:bodyPr>
          <a:lstStyle/>
          <a:p>
            <a:r>
              <a:rPr lang="en-US" sz="2000" b="1" dirty="0"/>
              <a:t>OR</a:t>
            </a:r>
          </a:p>
        </p:txBody>
      </p:sp>
      <p:sp>
        <p:nvSpPr>
          <p:cNvPr id="17" name="TextBox 16">
            <a:extLst>
              <a:ext uri="{FF2B5EF4-FFF2-40B4-BE49-F238E27FC236}">
                <a16:creationId xmlns:a16="http://schemas.microsoft.com/office/drawing/2014/main" id="{E3758AF8-57FF-B619-37CC-D6A5CAE58F9A}"/>
              </a:ext>
            </a:extLst>
          </p:cNvPr>
          <p:cNvSpPr txBox="1"/>
          <p:nvPr/>
        </p:nvSpPr>
        <p:spPr>
          <a:xfrm>
            <a:off x="4856391" y="4295494"/>
            <a:ext cx="1532792" cy="246221"/>
          </a:xfrm>
          <a:prstGeom prst="rect">
            <a:avLst/>
          </a:prstGeom>
          <a:noFill/>
        </p:spPr>
        <p:txBody>
          <a:bodyPr wrap="none" rtlCol="0">
            <a:spAutoFit/>
          </a:bodyPr>
          <a:lstStyle/>
          <a:p>
            <a:r>
              <a:rPr lang="en-US" sz="1000" dirty="0"/>
              <a:t>(With UNSW Credentials)</a:t>
            </a:r>
          </a:p>
        </p:txBody>
      </p:sp>
    </p:spTree>
    <p:extLst>
      <p:ext uri="{BB962C8B-B14F-4D97-AF65-F5344CB8AC3E}">
        <p14:creationId xmlns:p14="http://schemas.microsoft.com/office/powerpoint/2010/main" val="371412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F377D13-1C00-9F5C-1D7C-50ABDC3F172F}"/>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the cluster</a:t>
            </a:r>
          </a:p>
        </p:txBody>
      </p:sp>
      <p:sp>
        <p:nvSpPr>
          <p:cNvPr id="3" name="TextBox 2">
            <a:extLst>
              <a:ext uri="{FF2B5EF4-FFF2-40B4-BE49-F238E27FC236}">
                <a16:creationId xmlns:a16="http://schemas.microsoft.com/office/drawing/2014/main" id="{94CD71A0-67C6-877F-47B8-F0369F478E64}"/>
              </a:ext>
            </a:extLst>
          </p:cNvPr>
          <p:cNvSpPr txBox="1"/>
          <p:nvPr/>
        </p:nvSpPr>
        <p:spPr>
          <a:xfrm>
            <a:off x="174778" y="1360446"/>
            <a:ext cx="3127459" cy="338554"/>
          </a:xfrm>
          <a:prstGeom prst="rect">
            <a:avLst/>
          </a:prstGeom>
          <a:noFill/>
        </p:spPr>
        <p:txBody>
          <a:bodyPr wrap="none" rtlCol="0">
            <a:spAutoFit/>
          </a:bodyPr>
          <a:lstStyle/>
          <a:p>
            <a:r>
              <a:rPr lang="en-US" sz="1600" b="1" dirty="0"/>
              <a:t>Step 1</a:t>
            </a:r>
            <a:r>
              <a:rPr lang="en-US" sz="1600" dirty="0"/>
              <a:t>: Open a terminal application</a:t>
            </a:r>
          </a:p>
        </p:txBody>
      </p:sp>
      <p:pic>
        <p:nvPicPr>
          <p:cNvPr id="1026" name="Picture 2">
            <a:extLst>
              <a:ext uri="{FF2B5EF4-FFF2-40B4-BE49-F238E27FC236}">
                <a16:creationId xmlns:a16="http://schemas.microsoft.com/office/drawing/2014/main" id="{13F061DC-A501-17EA-DDBF-49DE0F56A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407158"/>
            <a:ext cx="1354836" cy="1354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41A548-4201-4000-6F83-14B275C9FBEB}"/>
              </a:ext>
            </a:extLst>
          </p:cNvPr>
          <p:cNvSpPr txBox="1"/>
          <p:nvPr/>
        </p:nvSpPr>
        <p:spPr>
          <a:xfrm>
            <a:off x="1845018" y="2068604"/>
            <a:ext cx="788999" cy="338554"/>
          </a:xfrm>
          <a:prstGeom prst="rect">
            <a:avLst/>
          </a:prstGeom>
          <a:noFill/>
        </p:spPr>
        <p:txBody>
          <a:bodyPr wrap="none" rtlCol="0">
            <a:spAutoFit/>
          </a:bodyPr>
          <a:lstStyle/>
          <a:p>
            <a:r>
              <a:rPr lang="en-US" sz="1600" b="1" dirty="0"/>
              <a:t>MacOS</a:t>
            </a:r>
            <a:endParaRPr lang="en-US" sz="1600" dirty="0"/>
          </a:p>
        </p:txBody>
      </p:sp>
      <p:sp>
        <p:nvSpPr>
          <p:cNvPr id="5" name="TextBox 4">
            <a:extLst>
              <a:ext uri="{FF2B5EF4-FFF2-40B4-BE49-F238E27FC236}">
                <a16:creationId xmlns:a16="http://schemas.microsoft.com/office/drawing/2014/main" id="{1FB597AB-1A49-72BE-C8D1-D0FBC988AD7F}"/>
              </a:ext>
            </a:extLst>
          </p:cNvPr>
          <p:cNvSpPr txBox="1"/>
          <p:nvPr/>
        </p:nvSpPr>
        <p:spPr>
          <a:xfrm>
            <a:off x="1877495" y="3761994"/>
            <a:ext cx="724044" cy="276999"/>
          </a:xfrm>
          <a:prstGeom prst="rect">
            <a:avLst/>
          </a:prstGeom>
          <a:noFill/>
        </p:spPr>
        <p:txBody>
          <a:bodyPr wrap="none" rtlCol="0">
            <a:spAutoFit/>
          </a:bodyPr>
          <a:lstStyle/>
          <a:p>
            <a:r>
              <a:rPr lang="en-US" sz="1200" dirty="0"/>
              <a:t>Terminal</a:t>
            </a:r>
          </a:p>
        </p:txBody>
      </p:sp>
      <p:pic>
        <p:nvPicPr>
          <p:cNvPr id="1030" name="Picture 6" descr="Windows 10 Help Forums">
            <a:extLst>
              <a:ext uri="{FF2B5EF4-FFF2-40B4-BE49-F238E27FC236}">
                <a16:creationId xmlns:a16="http://schemas.microsoft.com/office/drawing/2014/main" id="{AC4242B0-4206-8428-D7A5-AB9AF902F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048" y="2448941"/>
            <a:ext cx="1271270" cy="12712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ADB9-B043-7EB5-89F5-A985505DE11A}"/>
              </a:ext>
            </a:extLst>
          </p:cNvPr>
          <p:cNvSpPr txBox="1"/>
          <p:nvPr/>
        </p:nvSpPr>
        <p:spPr>
          <a:xfrm>
            <a:off x="3702433" y="2068604"/>
            <a:ext cx="984500" cy="338554"/>
          </a:xfrm>
          <a:prstGeom prst="rect">
            <a:avLst/>
          </a:prstGeom>
          <a:noFill/>
        </p:spPr>
        <p:txBody>
          <a:bodyPr wrap="none" rtlCol="0">
            <a:spAutoFit/>
          </a:bodyPr>
          <a:lstStyle/>
          <a:p>
            <a:r>
              <a:rPr lang="en-US" sz="1600" b="1" dirty="0"/>
              <a:t>Windows</a:t>
            </a:r>
            <a:endParaRPr lang="en-US" sz="1600" dirty="0"/>
          </a:p>
        </p:txBody>
      </p:sp>
      <p:sp>
        <p:nvSpPr>
          <p:cNvPr id="7" name="TextBox 6">
            <a:extLst>
              <a:ext uri="{FF2B5EF4-FFF2-40B4-BE49-F238E27FC236}">
                <a16:creationId xmlns:a16="http://schemas.microsoft.com/office/drawing/2014/main" id="{FE0EF533-EAA5-47AF-A2A7-087805E301A9}"/>
              </a:ext>
            </a:extLst>
          </p:cNvPr>
          <p:cNvSpPr txBox="1"/>
          <p:nvPr/>
        </p:nvSpPr>
        <p:spPr>
          <a:xfrm>
            <a:off x="3529276" y="3758143"/>
            <a:ext cx="1330814" cy="276999"/>
          </a:xfrm>
          <a:prstGeom prst="rect">
            <a:avLst/>
          </a:prstGeom>
          <a:noFill/>
        </p:spPr>
        <p:txBody>
          <a:bodyPr wrap="none" rtlCol="0">
            <a:spAutoFit/>
          </a:bodyPr>
          <a:lstStyle/>
          <a:p>
            <a:r>
              <a:rPr lang="en-US" sz="1200" dirty="0"/>
              <a:t>Command Prompt</a:t>
            </a:r>
          </a:p>
        </p:txBody>
      </p:sp>
      <p:pic>
        <p:nvPicPr>
          <p:cNvPr id="1032" name="Picture 8">
            <a:extLst>
              <a:ext uri="{FF2B5EF4-FFF2-40B4-BE49-F238E27FC236}">
                <a16:creationId xmlns:a16="http://schemas.microsoft.com/office/drawing/2014/main" id="{D1F666D0-E25C-CAB1-CE47-7F650BA21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0681" y="2562606"/>
            <a:ext cx="512073" cy="4561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etition to change the official logo to this one · Issue #3618 · kovidgoyal/ kitty">
            <a:extLst>
              <a:ext uri="{FF2B5EF4-FFF2-40B4-BE49-F238E27FC236}">
                <a16:creationId xmlns:a16="http://schemas.microsoft.com/office/drawing/2014/main" id="{96709A34-6434-7720-DBD0-B38346D64C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4201" y="2562606"/>
            <a:ext cx="512073" cy="51207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ps / xfce4-terminal · GitLab">
            <a:extLst>
              <a:ext uri="{FF2B5EF4-FFF2-40B4-BE49-F238E27FC236}">
                <a16:creationId xmlns:a16="http://schemas.microsoft.com/office/drawing/2014/main" id="{79D2B55C-4DD6-053A-A504-3C2CB65580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2430" y="3038425"/>
            <a:ext cx="615948" cy="61594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Konsole - Wikipedia">
            <a:extLst>
              <a:ext uri="{FF2B5EF4-FFF2-40B4-BE49-F238E27FC236}">
                <a16:creationId xmlns:a16="http://schemas.microsoft.com/office/drawing/2014/main" id="{DC96AADB-C8B9-7490-DCFB-B0FB234374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4200" y="3074678"/>
            <a:ext cx="512073" cy="5120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AB4AA70-2D10-64B2-6FB6-FDB937FCDD5D}"/>
              </a:ext>
            </a:extLst>
          </p:cNvPr>
          <p:cNvSpPr txBox="1"/>
          <p:nvPr/>
        </p:nvSpPr>
        <p:spPr>
          <a:xfrm>
            <a:off x="5714397" y="2068604"/>
            <a:ext cx="636713" cy="338554"/>
          </a:xfrm>
          <a:prstGeom prst="rect">
            <a:avLst/>
          </a:prstGeom>
          <a:noFill/>
        </p:spPr>
        <p:txBody>
          <a:bodyPr wrap="none" rtlCol="0">
            <a:spAutoFit/>
          </a:bodyPr>
          <a:lstStyle/>
          <a:p>
            <a:r>
              <a:rPr lang="en-US" sz="1600" b="1" dirty="0"/>
              <a:t>Linux</a:t>
            </a:r>
            <a:endParaRPr lang="en-US" sz="1600" dirty="0"/>
          </a:p>
        </p:txBody>
      </p:sp>
      <p:sp>
        <p:nvSpPr>
          <p:cNvPr id="14" name="TextBox 13">
            <a:extLst>
              <a:ext uri="{FF2B5EF4-FFF2-40B4-BE49-F238E27FC236}">
                <a16:creationId xmlns:a16="http://schemas.microsoft.com/office/drawing/2014/main" id="{E30B087D-68C2-2298-903E-925D0281AD4E}"/>
              </a:ext>
            </a:extLst>
          </p:cNvPr>
          <p:cNvSpPr txBox="1"/>
          <p:nvPr/>
        </p:nvSpPr>
        <p:spPr>
          <a:xfrm>
            <a:off x="5372829" y="3758143"/>
            <a:ext cx="1319848" cy="461665"/>
          </a:xfrm>
          <a:prstGeom prst="rect">
            <a:avLst/>
          </a:prstGeom>
          <a:noFill/>
        </p:spPr>
        <p:txBody>
          <a:bodyPr wrap="none" rtlCol="0">
            <a:spAutoFit/>
          </a:bodyPr>
          <a:lstStyle/>
          <a:p>
            <a:pPr algn="ctr"/>
            <a:r>
              <a:rPr lang="en-US" sz="1200" dirty="0"/>
              <a:t>Your preferred </a:t>
            </a:r>
          </a:p>
          <a:p>
            <a:pPr algn="ctr"/>
            <a:r>
              <a:rPr lang="en-US" sz="1200" dirty="0"/>
              <a:t>terminal emulator</a:t>
            </a:r>
          </a:p>
        </p:txBody>
      </p:sp>
    </p:spTree>
    <p:extLst>
      <p:ext uri="{BB962C8B-B14F-4D97-AF65-F5344CB8AC3E}">
        <p14:creationId xmlns:p14="http://schemas.microsoft.com/office/powerpoint/2010/main" val="144963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77A2D-F9AC-6464-22D5-5EC76069B849}"/>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DB0C09B-4007-476C-2CA2-F3C4BE76390F}"/>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the cluster</a:t>
            </a:r>
          </a:p>
        </p:txBody>
      </p:sp>
      <p:sp>
        <p:nvSpPr>
          <p:cNvPr id="3" name="TextBox 2">
            <a:extLst>
              <a:ext uri="{FF2B5EF4-FFF2-40B4-BE49-F238E27FC236}">
                <a16:creationId xmlns:a16="http://schemas.microsoft.com/office/drawing/2014/main" id="{9755E1D7-A408-EBA3-4B5E-B664E0782729}"/>
              </a:ext>
            </a:extLst>
          </p:cNvPr>
          <p:cNvSpPr txBox="1"/>
          <p:nvPr/>
        </p:nvSpPr>
        <p:spPr>
          <a:xfrm>
            <a:off x="174778" y="1360446"/>
            <a:ext cx="3025508" cy="338554"/>
          </a:xfrm>
          <a:prstGeom prst="rect">
            <a:avLst/>
          </a:prstGeom>
          <a:noFill/>
        </p:spPr>
        <p:txBody>
          <a:bodyPr wrap="none" rtlCol="0">
            <a:spAutoFit/>
          </a:bodyPr>
          <a:lstStyle/>
          <a:p>
            <a:r>
              <a:rPr lang="en-US" sz="1600" b="1" dirty="0"/>
              <a:t>Step 2</a:t>
            </a:r>
            <a:r>
              <a:rPr lang="en-US" sz="1600" dirty="0"/>
              <a:t>: Connect to the login node</a:t>
            </a:r>
          </a:p>
        </p:txBody>
      </p:sp>
      <p:pic>
        <p:nvPicPr>
          <p:cNvPr id="8" name="Picture 7">
            <a:extLst>
              <a:ext uri="{FF2B5EF4-FFF2-40B4-BE49-F238E27FC236}">
                <a16:creationId xmlns:a16="http://schemas.microsoft.com/office/drawing/2014/main" id="{BD26476A-3C2A-81CF-0A14-4C0C4FE5AA2A}"/>
              </a:ext>
            </a:extLst>
          </p:cNvPr>
          <p:cNvPicPr>
            <a:picLocks noChangeAspect="1"/>
          </p:cNvPicPr>
          <p:nvPr/>
        </p:nvPicPr>
        <p:blipFill>
          <a:blip r:embed="rId2"/>
          <a:stretch>
            <a:fillRect/>
          </a:stretch>
        </p:blipFill>
        <p:spPr>
          <a:xfrm>
            <a:off x="198711" y="2200172"/>
            <a:ext cx="8746578" cy="1576763"/>
          </a:xfrm>
          <a:prstGeom prst="rect">
            <a:avLst/>
          </a:prstGeom>
        </p:spPr>
      </p:pic>
      <p:sp>
        <p:nvSpPr>
          <p:cNvPr id="9" name="Rectangle 8">
            <a:extLst>
              <a:ext uri="{FF2B5EF4-FFF2-40B4-BE49-F238E27FC236}">
                <a16:creationId xmlns:a16="http://schemas.microsoft.com/office/drawing/2014/main" id="{7C847B02-F257-D95F-CE77-F826D72E8CE0}"/>
              </a:ext>
            </a:extLst>
          </p:cNvPr>
          <p:cNvSpPr/>
          <p:nvPr/>
        </p:nvSpPr>
        <p:spPr>
          <a:xfrm>
            <a:off x="198711" y="2431700"/>
            <a:ext cx="8714592" cy="13452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5A3FD0-3E0C-F3EF-9E34-E899208862D8}"/>
              </a:ext>
            </a:extLst>
          </p:cNvPr>
          <p:cNvSpPr/>
          <p:nvPr/>
        </p:nvSpPr>
        <p:spPr>
          <a:xfrm flipV="1">
            <a:off x="8002495" y="3545405"/>
            <a:ext cx="349026" cy="2315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90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306F1-3A31-FA93-1107-5D2A157AFF29}"/>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306529A-CBE8-BBCC-E493-30AE3CDC6C8C}"/>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the cluster</a:t>
            </a:r>
          </a:p>
        </p:txBody>
      </p:sp>
      <p:sp>
        <p:nvSpPr>
          <p:cNvPr id="3" name="TextBox 2">
            <a:extLst>
              <a:ext uri="{FF2B5EF4-FFF2-40B4-BE49-F238E27FC236}">
                <a16:creationId xmlns:a16="http://schemas.microsoft.com/office/drawing/2014/main" id="{B27A5A4E-5D9C-4279-C6BF-D49944E46C05}"/>
              </a:ext>
            </a:extLst>
          </p:cNvPr>
          <p:cNvSpPr txBox="1"/>
          <p:nvPr/>
        </p:nvSpPr>
        <p:spPr>
          <a:xfrm>
            <a:off x="174778" y="1360446"/>
            <a:ext cx="1453347" cy="338554"/>
          </a:xfrm>
          <a:prstGeom prst="rect">
            <a:avLst/>
          </a:prstGeom>
          <a:noFill/>
        </p:spPr>
        <p:txBody>
          <a:bodyPr wrap="none" rtlCol="0">
            <a:spAutoFit/>
          </a:bodyPr>
          <a:lstStyle/>
          <a:p>
            <a:r>
              <a:rPr lang="en-US" sz="1600" b="1" dirty="0"/>
              <a:t>Step 3</a:t>
            </a:r>
            <a:r>
              <a:rPr lang="en-US" sz="1600" dirty="0"/>
              <a:t>: Success</a:t>
            </a:r>
          </a:p>
        </p:txBody>
      </p:sp>
      <p:pic>
        <p:nvPicPr>
          <p:cNvPr id="4" name="Picture 3">
            <a:extLst>
              <a:ext uri="{FF2B5EF4-FFF2-40B4-BE49-F238E27FC236}">
                <a16:creationId xmlns:a16="http://schemas.microsoft.com/office/drawing/2014/main" id="{E20C4FB3-1CDF-36C7-6252-1F2831B4C1B5}"/>
              </a:ext>
            </a:extLst>
          </p:cNvPr>
          <p:cNvPicPr>
            <a:picLocks noChangeAspect="1"/>
          </p:cNvPicPr>
          <p:nvPr/>
        </p:nvPicPr>
        <p:blipFill>
          <a:blip r:embed="rId2"/>
          <a:stretch>
            <a:fillRect/>
          </a:stretch>
        </p:blipFill>
        <p:spPr>
          <a:xfrm>
            <a:off x="2482977" y="1699000"/>
            <a:ext cx="4178046" cy="3141999"/>
          </a:xfrm>
          <a:prstGeom prst="rect">
            <a:avLst/>
          </a:prstGeom>
        </p:spPr>
      </p:pic>
    </p:spTree>
    <p:extLst>
      <p:ext uri="{BB962C8B-B14F-4D97-AF65-F5344CB8AC3E}">
        <p14:creationId xmlns:p14="http://schemas.microsoft.com/office/powerpoint/2010/main" val="2593499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6CEB42-5CAD-6E1C-871A-E3E8599E6FC3}"/>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6FF18CDA-493C-57DA-B95C-93E31E72AD5D}"/>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the cluster</a:t>
            </a:r>
          </a:p>
        </p:txBody>
      </p:sp>
      <p:sp>
        <p:nvSpPr>
          <p:cNvPr id="3" name="TextBox 2">
            <a:extLst>
              <a:ext uri="{FF2B5EF4-FFF2-40B4-BE49-F238E27FC236}">
                <a16:creationId xmlns:a16="http://schemas.microsoft.com/office/drawing/2014/main" id="{782EAA81-F3BA-1F81-88D8-2FE55A3881DF}"/>
              </a:ext>
            </a:extLst>
          </p:cNvPr>
          <p:cNvSpPr txBox="1"/>
          <p:nvPr/>
        </p:nvSpPr>
        <p:spPr>
          <a:xfrm>
            <a:off x="174778" y="1360446"/>
            <a:ext cx="5823582" cy="338554"/>
          </a:xfrm>
          <a:prstGeom prst="rect">
            <a:avLst/>
          </a:prstGeom>
          <a:noFill/>
        </p:spPr>
        <p:txBody>
          <a:bodyPr wrap="none" rtlCol="0">
            <a:spAutoFit/>
          </a:bodyPr>
          <a:lstStyle/>
          <a:p>
            <a:r>
              <a:rPr lang="en-US" sz="1600" b="1" dirty="0"/>
              <a:t>Step 4 (Optional)</a:t>
            </a:r>
            <a:r>
              <a:rPr lang="en-US" sz="1600" dirty="0"/>
              <a:t>: Copy SSH keys to allow password-less connection</a:t>
            </a:r>
          </a:p>
        </p:txBody>
      </p:sp>
      <p:pic>
        <p:nvPicPr>
          <p:cNvPr id="5" name="Picture 4">
            <a:extLst>
              <a:ext uri="{FF2B5EF4-FFF2-40B4-BE49-F238E27FC236}">
                <a16:creationId xmlns:a16="http://schemas.microsoft.com/office/drawing/2014/main" id="{E3EF1FE6-8079-C516-CFBD-19848FE745BE}"/>
              </a:ext>
            </a:extLst>
          </p:cNvPr>
          <p:cNvPicPr>
            <a:picLocks noChangeAspect="1"/>
          </p:cNvPicPr>
          <p:nvPr/>
        </p:nvPicPr>
        <p:blipFill>
          <a:blip r:embed="rId2"/>
          <a:stretch>
            <a:fillRect/>
          </a:stretch>
        </p:blipFill>
        <p:spPr>
          <a:xfrm>
            <a:off x="685800" y="2495133"/>
            <a:ext cx="7772400" cy="949368"/>
          </a:xfrm>
          <a:prstGeom prst="rect">
            <a:avLst/>
          </a:prstGeom>
        </p:spPr>
      </p:pic>
    </p:spTree>
    <p:extLst>
      <p:ext uri="{BB962C8B-B14F-4D97-AF65-F5344CB8AC3E}">
        <p14:creationId xmlns:p14="http://schemas.microsoft.com/office/powerpoint/2010/main" val="5266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B4545-226D-5428-7F88-5CA5B5CC7A8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C2FF303-E0F1-CE93-3ADA-CC2852AFFE25}"/>
              </a:ext>
            </a:extLst>
          </p:cNvPr>
          <p:cNvSpPr txBox="1">
            <a:spLocks/>
          </p:cNvSpPr>
          <p:nvPr/>
        </p:nvSpPr>
        <p:spPr>
          <a:xfrm>
            <a:off x="89122" y="290857"/>
            <a:ext cx="8844800" cy="52322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2600">
                <a:latin typeface="Clancy"/>
                <a:ea typeface="+mn-ea"/>
                <a:cs typeface="+mn-cs"/>
              </a:rPr>
              <a:t>Why </a:t>
            </a:r>
            <a:r>
              <a:rPr lang="en-US" sz="2600">
                <a:solidFill>
                  <a:schemeClr val="tx2"/>
                </a:solidFill>
                <a:latin typeface="Clancy"/>
                <a:ea typeface="+mn-ea"/>
                <a:cs typeface="+mn-cs"/>
              </a:rPr>
              <a:t>leave your laptop</a:t>
            </a:r>
            <a:r>
              <a:rPr lang="en-US" sz="2600">
                <a:latin typeface="Clancy"/>
                <a:ea typeface="+mn-ea"/>
                <a:cs typeface="+mn-cs"/>
              </a:rPr>
              <a:t>?</a:t>
            </a:r>
            <a:r>
              <a:rPr lang="en-US" sz="3200">
                <a:latin typeface="Clancy"/>
                <a:ea typeface="+mn-ea"/>
                <a:cs typeface="+mn-cs"/>
              </a:rPr>
              <a:t>  </a:t>
            </a:r>
            <a:r>
              <a:rPr lang="en-US" sz="2000" dirty="0">
                <a:latin typeface="Clancy"/>
                <a:ea typeface="+mn-ea"/>
                <a:cs typeface="+mn-cs"/>
              </a:rPr>
              <a:t>When you</a:t>
            </a:r>
            <a:r>
              <a:rPr lang="en-US" sz="2000">
                <a:latin typeface="Clancy"/>
                <a:ea typeface="+mn-ea"/>
                <a:cs typeface="+mn-cs"/>
              </a:rPr>
              <a:t> </a:t>
            </a:r>
            <a:r>
              <a:rPr lang="en-US" sz="2000" u="sng">
                <a:solidFill>
                  <a:schemeClr val="accent2"/>
                </a:solidFill>
                <a:latin typeface="Clancy"/>
                <a:ea typeface="+mn-ea"/>
                <a:cs typeface="+mn-cs"/>
              </a:rPr>
              <a:t>have to</a:t>
            </a:r>
            <a:r>
              <a:rPr lang="en-US" sz="2000">
                <a:latin typeface="Clancy"/>
                <a:ea typeface="+mn-ea"/>
                <a:cs typeface="+mn-cs"/>
              </a:rPr>
              <a:t>: </a:t>
            </a:r>
            <a:r>
              <a:rPr lang="en-US" sz="2000">
                <a:solidFill>
                  <a:schemeClr val="accent1"/>
                </a:solidFill>
                <a:latin typeface="Clancy"/>
                <a:ea typeface="+mn-ea"/>
                <a:cs typeface="+mn-cs"/>
              </a:rPr>
              <a:t>Data</a:t>
            </a:r>
            <a:r>
              <a:rPr lang="en-US" sz="2000">
                <a:latin typeface="Clancy"/>
                <a:ea typeface="+mn-ea"/>
                <a:cs typeface="+mn-cs"/>
              </a:rPr>
              <a:t>, </a:t>
            </a:r>
            <a:r>
              <a:rPr lang="en-US" sz="2000">
                <a:solidFill>
                  <a:schemeClr val="accent1"/>
                </a:solidFill>
                <a:latin typeface="Clancy"/>
                <a:ea typeface="+mn-ea"/>
                <a:cs typeface="+mn-cs"/>
              </a:rPr>
              <a:t>Silicon</a:t>
            </a:r>
            <a:r>
              <a:rPr lang="en-US" sz="2000">
                <a:latin typeface="Clancy"/>
                <a:ea typeface="+mn-ea"/>
                <a:cs typeface="+mn-cs"/>
              </a:rPr>
              <a:t>, </a:t>
            </a:r>
            <a:r>
              <a:rPr lang="en-US" sz="2000">
                <a:solidFill>
                  <a:schemeClr val="accent1"/>
                </a:solidFill>
                <a:latin typeface="Clancy"/>
                <a:ea typeface="+mn-ea"/>
                <a:cs typeface="+mn-cs"/>
              </a:rPr>
              <a:t>Time</a:t>
            </a:r>
            <a:r>
              <a:rPr lang="en-US" sz="2000">
                <a:solidFill>
                  <a:srgbClr val="000000"/>
                </a:solidFill>
                <a:ea typeface="+mj-lt"/>
                <a:cs typeface="+mj-lt"/>
              </a:rPr>
              <a:t>,</a:t>
            </a:r>
            <a:r>
              <a:rPr lang="en-US" sz="2000">
                <a:solidFill>
                  <a:schemeClr val="accent1"/>
                </a:solidFill>
                <a:latin typeface="Clancy"/>
                <a:ea typeface="+mn-ea"/>
                <a:cs typeface="+mn-cs"/>
              </a:rPr>
              <a:t> $$</a:t>
            </a:r>
            <a:endParaRPr lang="en-US" sz="2000">
              <a:solidFill>
                <a:schemeClr val="accent1"/>
              </a:solidFill>
              <a:ea typeface="Calibri Light"/>
              <a:cs typeface="Calibri Light"/>
            </a:endParaRPr>
          </a:p>
        </p:txBody>
      </p:sp>
      <p:sp>
        <p:nvSpPr>
          <p:cNvPr id="4" name="Title 1">
            <a:extLst>
              <a:ext uri="{FF2B5EF4-FFF2-40B4-BE49-F238E27FC236}">
                <a16:creationId xmlns:a16="http://schemas.microsoft.com/office/drawing/2014/main" id="{ECED5CEE-437B-241A-8537-C7D0EBED86CD}"/>
              </a:ext>
            </a:extLst>
          </p:cNvPr>
          <p:cNvSpPr txBox="1">
            <a:spLocks/>
          </p:cNvSpPr>
          <p:nvPr/>
        </p:nvSpPr>
        <p:spPr>
          <a:xfrm>
            <a:off x="1469708" y="35190"/>
            <a:ext cx="882888" cy="338554"/>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a:solidFill>
                  <a:schemeClr val="tx2"/>
                </a:solidFill>
                <a:latin typeface="Roboto Mono"/>
                <a:ea typeface="Roboto Mono"/>
                <a:cs typeface="+mn-cs"/>
              </a:rPr>
              <a:t>HPC</a:t>
            </a:r>
            <a:endParaRPr lang="en-US"/>
          </a:p>
        </p:txBody>
      </p:sp>
      <p:sp>
        <p:nvSpPr>
          <p:cNvPr id="2" name="Title 1">
            <a:extLst>
              <a:ext uri="{FF2B5EF4-FFF2-40B4-BE49-F238E27FC236}">
                <a16:creationId xmlns:a16="http://schemas.microsoft.com/office/drawing/2014/main" id="{E13BF9D8-E7F1-758B-2699-E97A5A23CBBA}"/>
              </a:ext>
            </a:extLst>
          </p:cNvPr>
          <p:cNvSpPr txBox="1">
            <a:spLocks/>
          </p:cNvSpPr>
          <p:nvPr/>
        </p:nvSpPr>
        <p:spPr>
          <a:xfrm>
            <a:off x="89121" y="876285"/>
            <a:ext cx="8844800" cy="196977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2600" dirty="0">
                <a:latin typeface="Calibri"/>
                <a:ea typeface="Calibri"/>
                <a:cs typeface="Calibri"/>
              </a:rPr>
              <a:t>You </a:t>
            </a:r>
            <a:r>
              <a:rPr lang="en-US" sz="2600" dirty="0">
                <a:solidFill>
                  <a:srgbClr val="000000"/>
                </a:solidFill>
                <a:latin typeface="Calibri"/>
                <a:ea typeface="Calibri"/>
                <a:cs typeface="Calibri"/>
              </a:rPr>
              <a:t>are </a:t>
            </a:r>
            <a:r>
              <a:rPr lang="en-US" sz="2600" dirty="0">
                <a:solidFill>
                  <a:schemeClr val="accent2"/>
                </a:solidFill>
                <a:latin typeface="Calibri"/>
                <a:ea typeface="Calibri"/>
                <a:cs typeface="Calibri"/>
              </a:rPr>
              <a:t>escaping</a:t>
            </a:r>
            <a:r>
              <a:rPr lang="en-US" sz="2600" dirty="0">
                <a:solidFill>
                  <a:srgbClr val="000000"/>
                </a:solidFill>
                <a:latin typeface="Calibri"/>
                <a:ea typeface="Calibri"/>
                <a:cs typeface="Calibri"/>
              </a:rPr>
              <a:t>:</a:t>
            </a: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Wait, which desktop hard drive did I leave my data on?</a:t>
            </a: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My calculations don't finish before the power saver kicks in.</a:t>
            </a: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It takes me days to install all the programs I need.</a:t>
            </a: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My computer </a:t>
            </a:r>
            <a:r>
              <a:rPr lang="en-US" sz="2000" u="sng" dirty="0">
                <a:solidFill>
                  <a:schemeClr val="bg1">
                    <a:lumMod val="49000"/>
                  </a:schemeClr>
                </a:solidFill>
                <a:latin typeface="Bierstadt Display"/>
                <a:ea typeface="Calibri"/>
                <a:cs typeface="Calibri"/>
              </a:rPr>
              <a:t>just isn't powerful enough</a:t>
            </a:r>
            <a:r>
              <a:rPr lang="en-US" sz="2000" dirty="0">
                <a:solidFill>
                  <a:schemeClr val="bg1">
                    <a:lumMod val="49000"/>
                  </a:schemeClr>
                </a:solidFill>
                <a:latin typeface="Bierstadt Display"/>
                <a:ea typeface="Calibri"/>
                <a:cs typeface="Calibri"/>
              </a:rPr>
              <a:t> for all the data I've gathered.</a:t>
            </a: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I can't access my work off-campus.</a:t>
            </a:r>
          </a:p>
        </p:txBody>
      </p:sp>
      <p:sp>
        <p:nvSpPr>
          <p:cNvPr id="6" name="Title 1">
            <a:extLst>
              <a:ext uri="{FF2B5EF4-FFF2-40B4-BE49-F238E27FC236}">
                <a16:creationId xmlns:a16="http://schemas.microsoft.com/office/drawing/2014/main" id="{A031C2BF-CB69-F384-1316-72FC908C056B}"/>
              </a:ext>
            </a:extLst>
          </p:cNvPr>
          <p:cNvSpPr txBox="1">
            <a:spLocks/>
          </p:cNvSpPr>
          <p:nvPr/>
        </p:nvSpPr>
        <p:spPr>
          <a:xfrm>
            <a:off x="89120" y="3005930"/>
            <a:ext cx="8844800" cy="196977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2600" dirty="0">
                <a:latin typeface="Calibri"/>
                <a:ea typeface="Calibri"/>
                <a:cs typeface="Calibri"/>
              </a:rPr>
              <a:t>So</a:t>
            </a:r>
            <a:r>
              <a:rPr lang="en-US" sz="2600" dirty="0">
                <a:solidFill>
                  <a:srgbClr val="000000"/>
                </a:solidFill>
                <a:latin typeface="Calibri"/>
                <a:ea typeface="Calibri"/>
                <a:cs typeface="Calibri"/>
              </a:rPr>
              <a:t> you can </a:t>
            </a:r>
            <a:r>
              <a:rPr lang="en-US" sz="2600" dirty="0">
                <a:solidFill>
                  <a:schemeClr val="accent6"/>
                </a:solidFill>
                <a:latin typeface="Calibri"/>
                <a:ea typeface="Calibri"/>
                <a:cs typeface="Calibri"/>
              </a:rPr>
              <a:t>do your science</a:t>
            </a:r>
            <a:r>
              <a:rPr lang="en-US" sz="2600" dirty="0">
                <a:solidFill>
                  <a:srgbClr val="000000"/>
                </a:solidFill>
                <a:latin typeface="Calibri"/>
                <a:ea typeface="Calibri"/>
                <a:cs typeface="Calibri"/>
              </a:rPr>
              <a:t>:</a:t>
            </a: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I can get help for difficult to install programs!</a:t>
            </a:r>
            <a:endParaRPr lang="en-US" sz="2900">
              <a:solidFill>
                <a:schemeClr val="bg1">
                  <a:lumMod val="49000"/>
                </a:schemeClr>
              </a:solidFill>
              <a:latin typeface="Bierstadt Display"/>
              <a:ea typeface="Calibri Light" panose="020F0302020204030204"/>
              <a:cs typeface="Calibri Light" panose="020F0302020204030204"/>
            </a:endParaRP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I can share my work and scripts with scientists doing the same thing.</a:t>
            </a:r>
            <a:endParaRPr lang="en-US" sz="2900">
              <a:solidFill>
                <a:schemeClr val="bg1">
                  <a:lumMod val="49000"/>
                </a:schemeClr>
              </a:solidFill>
              <a:latin typeface="Bierstadt Display"/>
              <a:ea typeface="Calibri Light" panose="020F0302020204030204"/>
              <a:cs typeface="Calibri Light" panose="020F0302020204030204"/>
            </a:endParaRP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I can save work hours by not manually doing the same thing.</a:t>
            </a: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I can use the power of industrial-grade computers linked together.</a:t>
            </a:r>
            <a:endParaRPr lang="en-US" sz="2000">
              <a:solidFill>
                <a:schemeClr val="bg1">
                  <a:lumMod val="49000"/>
                </a:schemeClr>
              </a:solidFill>
              <a:latin typeface="Bierstadt Display"/>
              <a:ea typeface="Calibri Light" panose="020F0302020204030204"/>
              <a:cs typeface="Calibri Light" panose="020F0302020204030204"/>
            </a:endParaRPr>
          </a:p>
          <a:p>
            <a:pPr marL="457200" indent="-457200" defTabSz="152402">
              <a:lnSpc>
                <a:spcPct val="100000"/>
              </a:lnSpc>
              <a:spcBef>
                <a:spcPts val="0"/>
              </a:spcBef>
              <a:buFont typeface="Arial"/>
              <a:buChar char="•"/>
              <a:defRPr/>
            </a:pPr>
            <a:r>
              <a:rPr lang="en-US" sz="2000" dirty="0">
                <a:solidFill>
                  <a:schemeClr val="bg1">
                    <a:lumMod val="49000"/>
                  </a:schemeClr>
                </a:solidFill>
                <a:latin typeface="Bierstadt Display"/>
                <a:ea typeface="Calibri"/>
                <a:cs typeface="Calibri"/>
              </a:rPr>
              <a:t>I can </a:t>
            </a:r>
            <a:r>
              <a:rPr lang="en-US" sz="2000" u="sng" dirty="0">
                <a:solidFill>
                  <a:schemeClr val="bg1">
                    <a:lumMod val="49000"/>
                  </a:schemeClr>
                </a:solidFill>
                <a:latin typeface="Bierstadt Display"/>
                <a:ea typeface="Calibri"/>
                <a:cs typeface="Calibri"/>
              </a:rPr>
              <a:t>let the scheduler handle</a:t>
            </a:r>
            <a:r>
              <a:rPr lang="en-US" sz="2000" dirty="0">
                <a:solidFill>
                  <a:schemeClr val="bg1">
                    <a:lumMod val="49000"/>
                  </a:schemeClr>
                </a:solidFill>
                <a:latin typeface="Bierstadt Display"/>
                <a:ea typeface="Calibri"/>
                <a:cs typeface="Calibri"/>
              </a:rPr>
              <a:t> running my jobs and </a:t>
            </a:r>
            <a:r>
              <a:rPr lang="en-US" sz="2000" u="sng" dirty="0">
                <a:solidFill>
                  <a:schemeClr val="bg1">
                    <a:lumMod val="49000"/>
                  </a:schemeClr>
                </a:solidFill>
                <a:latin typeface="Bierstadt Display"/>
                <a:ea typeface="Calibri"/>
                <a:cs typeface="Calibri"/>
              </a:rPr>
              <a:t>go do something else</a:t>
            </a:r>
            <a:r>
              <a:rPr lang="en-US" sz="2000" dirty="0">
                <a:solidFill>
                  <a:schemeClr val="bg1">
                    <a:lumMod val="49000"/>
                  </a:schemeClr>
                </a:solidFill>
                <a:latin typeface="Bierstadt Display"/>
                <a:ea typeface="Calibri"/>
                <a:cs typeface="Calibri"/>
              </a:rPr>
              <a:t>.</a:t>
            </a:r>
          </a:p>
        </p:txBody>
      </p:sp>
    </p:spTree>
    <p:extLst>
      <p:ext uri="{BB962C8B-B14F-4D97-AF65-F5344CB8AC3E}">
        <p14:creationId xmlns:p14="http://schemas.microsoft.com/office/powerpoint/2010/main" val="768303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6F6CDA-47AD-6B24-940C-0895E3EC8643}"/>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7D6111A2-647D-F6A5-F273-BEEF9DF37118}"/>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the cluster</a:t>
            </a:r>
          </a:p>
        </p:txBody>
      </p:sp>
      <p:sp>
        <p:nvSpPr>
          <p:cNvPr id="3" name="TextBox 2">
            <a:extLst>
              <a:ext uri="{FF2B5EF4-FFF2-40B4-BE49-F238E27FC236}">
                <a16:creationId xmlns:a16="http://schemas.microsoft.com/office/drawing/2014/main" id="{4F6A8444-E747-827A-5493-6591FA738742}"/>
              </a:ext>
            </a:extLst>
          </p:cNvPr>
          <p:cNvSpPr txBox="1"/>
          <p:nvPr/>
        </p:nvSpPr>
        <p:spPr>
          <a:xfrm>
            <a:off x="174778" y="1360446"/>
            <a:ext cx="5823582" cy="338554"/>
          </a:xfrm>
          <a:prstGeom prst="rect">
            <a:avLst/>
          </a:prstGeom>
          <a:noFill/>
        </p:spPr>
        <p:txBody>
          <a:bodyPr wrap="none" rtlCol="0">
            <a:spAutoFit/>
          </a:bodyPr>
          <a:lstStyle/>
          <a:p>
            <a:r>
              <a:rPr lang="en-US" sz="1600" b="1" dirty="0"/>
              <a:t>Step 4 (Optional)</a:t>
            </a:r>
            <a:r>
              <a:rPr lang="en-US" sz="1600" dirty="0"/>
              <a:t>: Copy SSH keys to allow password-less connection</a:t>
            </a:r>
          </a:p>
        </p:txBody>
      </p:sp>
      <p:pic>
        <p:nvPicPr>
          <p:cNvPr id="6" name="Picture 5">
            <a:extLst>
              <a:ext uri="{FF2B5EF4-FFF2-40B4-BE49-F238E27FC236}">
                <a16:creationId xmlns:a16="http://schemas.microsoft.com/office/drawing/2014/main" id="{291BE7F7-E95D-7C98-A8F5-429DB6DB05F9}"/>
              </a:ext>
            </a:extLst>
          </p:cNvPr>
          <p:cNvPicPr>
            <a:picLocks noChangeAspect="1"/>
          </p:cNvPicPr>
          <p:nvPr/>
        </p:nvPicPr>
        <p:blipFill>
          <a:blip r:embed="rId2"/>
          <a:stretch>
            <a:fillRect/>
          </a:stretch>
        </p:blipFill>
        <p:spPr>
          <a:xfrm>
            <a:off x="980541" y="1699000"/>
            <a:ext cx="7030092" cy="3268586"/>
          </a:xfrm>
          <a:prstGeom prst="rect">
            <a:avLst/>
          </a:prstGeom>
        </p:spPr>
      </p:pic>
      <p:sp>
        <p:nvSpPr>
          <p:cNvPr id="7" name="Rectangle 6">
            <a:extLst>
              <a:ext uri="{FF2B5EF4-FFF2-40B4-BE49-F238E27FC236}">
                <a16:creationId xmlns:a16="http://schemas.microsoft.com/office/drawing/2014/main" id="{6413FF1D-F408-12B7-3A7C-A76188EE12D8}"/>
              </a:ext>
            </a:extLst>
          </p:cNvPr>
          <p:cNvSpPr/>
          <p:nvPr/>
        </p:nvSpPr>
        <p:spPr>
          <a:xfrm>
            <a:off x="980541" y="1890445"/>
            <a:ext cx="7030092" cy="306169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44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8AD691-B2F5-734B-5CEE-7CE44F768497}"/>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0E485C1-5B26-44D5-090A-7D5AFF3FF897}"/>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the cluster</a:t>
            </a:r>
          </a:p>
        </p:txBody>
      </p:sp>
      <p:sp>
        <p:nvSpPr>
          <p:cNvPr id="3" name="TextBox 2">
            <a:extLst>
              <a:ext uri="{FF2B5EF4-FFF2-40B4-BE49-F238E27FC236}">
                <a16:creationId xmlns:a16="http://schemas.microsoft.com/office/drawing/2014/main" id="{5C9BCB8A-BDA8-9CB8-32E0-D1564B4B9B07}"/>
              </a:ext>
            </a:extLst>
          </p:cNvPr>
          <p:cNvSpPr txBox="1"/>
          <p:nvPr/>
        </p:nvSpPr>
        <p:spPr>
          <a:xfrm>
            <a:off x="174778" y="1360446"/>
            <a:ext cx="5823582" cy="338554"/>
          </a:xfrm>
          <a:prstGeom prst="rect">
            <a:avLst/>
          </a:prstGeom>
          <a:noFill/>
        </p:spPr>
        <p:txBody>
          <a:bodyPr wrap="none" rtlCol="0">
            <a:spAutoFit/>
          </a:bodyPr>
          <a:lstStyle/>
          <a:p>
            <a:r>
              <a:rPr lang="en-US" sz="1600" b="1" dirty="0"/>
              <a:t>Step 4 (Optional)</a:t>
            </a:r>
            <a:r>
              <a:rPr lang="en-US" sz="1600" dirty="0"/>
              <a:t>: Copy SSH keys to allow password-less connection</a:t>
            </a:r>
          </a:p>
        </p:txBody>
      </p:sp>
      <p:pic>
        <p:nvPicPr>
          <p:cNvPr id="4" name="Picture 3">
            <a:extLst>
              <a:ext uri="{FF2B5EF4-FFF2-40B4-BE49-F238E27FC236}">
                <a16:creationId xmlns:a16="http://schemas.microsoft.com/office/drawing/2014/main" id="{206C80FC-6B0B-BCAC-7118-3030AA93B82C}"/>
              </a:ext>
            </a:extLst>
          </p:cNvPr>
          <p:cNvPicPr>
            <a:picLocks noChangeAspect="1"/>
          </p:cNvPicPr>
          <p:nvPr/>
        </p:nvPicPr>
        <p:blipFill>
          <a:blip r:embed="rId2"/>
          <a:stretch>
            <a:fillRect/>
          </a:stretch>
        </p:blipFill>
        <p:spPr>
          <a:xfrm>
            <a:off x="609387" y="1896443"/>
            <a:ext cx="7772400" cy="2273559"/>
          </a:xfrm>
          <a:prstGeom prst="rect">
            <a:avLst/>
          </a:prstGeom>
        </p:spPr>
      </p:pic>
      <p:sp>
        <p:nvSpPr>
          <p:cNvPr id="5" name="Rectangle 4">
            <a:extLst>
              <a:ext uri="{FF2B5EF4-FFF2-40B4-BE49-F238E27FC236}">
                <a16:creationId xmlns:a16="http://schemas.microsoft.com/office/drawing/2014/main" id="{176A531B-10EB-B785-B025-61581FFDD815}"/>
              </a:ext>
            </a:extLst>
          </p:cNvPr>
          <p:cNvSpPr/>
          <p:nvPr/>
        </p:nvSpPr>
        <p:spPr>
          <a:xfrm>
            <a:off x="609385" y="2077277"/>
            <a:ext cx="7772400" cy="209272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B3B860-C4DA-3A7F-EF2D-FC0D81F2EA40}"/>
              </a:ext>
            </a:extLst>
          </p:cNvPr>
          <p:cNvSpPr/>
          <p:nvPr/>
        </p:nvSpPr>
        <p:spPr>
          <a:xfrm>
            <a:off x="609385" y="3359426"/>
            <a:ext cx="7772400" cy="8105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40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94080C-6788-AC4A-AB2D-727656F127F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60960733-CEA6-70AF-FD20-A27A4756B8F4}"/>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the cluster</a:t>
            </a:r>
          </a:p>
        </p:txBody>
      </p:sp>
      <p:sp>
        <p:nvSpPr>
          <p:cNvPr id="3" name="TextBox 2">
            <a:extLst>
              <a:ext uri="{FF2B5EF4-FFF2-40B4-BE49-F238E27FC236}">
                <a16:creationId xmlns:a16="http://schemas.microsoft.com/office/drawing/2014/main" id="{37ECECC8-72E9-4A70-86CA-DD86C5935C49}"/>
              </a:ext>
            </a:extLst>
          </p:cNvPr>
          <p:cNvSpPr txBox="1"/>
          <p:nvPr/>
        </p:nvSpPr>
        <p:spPr>
          <a:xfrm>
            <a:off x="174778" y="1360446"/>
            <a:ext cx="5823582" cy="338554"/>
          </a:xfrm>
          <a:prstGeom prst="rect">
            <a:avLst/>
          </a:prstGeom>
          <a:noFill/>
        </p:spPr>
        <p:txBody>
          <a:bodyPr wrap="none" rtlCol="0">
            <a:spAutoFit/>
          </a:bodyPr>
          <a:lstStyle/>
          <a:p>
            <a:r>
              <a:rPr lang="en-US" sz="1600" b="1" dirty="0"/>
              <a:t>Step 4 (Optional)</a:t>
            </a:r>
            <a:r>
              <a:rPr lang="en-US" sz="1600" dirty="0"/>
              <a:t>: Copy SSH keys to allow password-less connection</a:t>
            </a:r>
          </a:p>
        </p:txBody>
      </p:sp>
      <p:pic>
        <p:nvPicPr>
          <p:cNvPr id="6" name="Picture 5">
            <a:extLst>
              <a:ext uri="{FF2B5EF4-FFF2-40B4-BE49-F238E27FC236}">
                <a16:creationId xmlns:a16="http://schemas.microsoft.com/office/drawing/2014/main" id="{191C2319-BAEF-3350-5DE3-FEB2B6F422C3}"/>
              </a:ext>
            </a:extLst>
          </p:cNvPr>
          <p:cNvPicPr>
            <a:picLocks noChangeAspect="1"/>
          </p:cNvPicPr>
          <p:nvPr/>
        </p:nvPicPr>
        <p:blipFill>
          <a:blip r:embed="rId2"/>
          <a:stretch>
            <a:fillRect/>
          </a:stretch>
        </p:blipFill>
        <p:spPr>
          <a:xfrm>
            <a:off x="609387" y="2200172"/>
            <a:ext cx="7772400" cy="2048822"/>
          </a:xfrm>
          <a:prstGeom prst="rect">
            <a:avLst/>
          </a:prstGeom>
        </p:spPr>
      </p:pic>
    </p:spTree>
    <p:extLst>
      <p:ext uri="{BB962C8B-B14F-4D97-AF65-F5344CB8AC3E}">
        <p14:creationId xmlns:p14="http://schemas.microsoft.com/office/powerpoint/2010/main" val="2256689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CE43AB7-3016-EBD6-0743-FCACE0A9BB03}"/>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compute</a:t>
            </a:r>
          </a:p>
        </p:txBody>
      </p:sp>
      <p:sp>
        <p:nvSpPr>
          <p:cNvPr id="3" name="TextBox 2">
            <a:extLst>
              <a:ext uri="{FF2B5EF4-FFF2-40B4-BE49-F238E27FC236}">
                <a16:creationId xmlns:a16="http://schemas.microsoft.com/office/drawing/2014/main" id="{80496CAC-97AF-F16E-DEE0-AA843083829E}"/>
              </a:ext>
            </a:extLst>
          </p:cNvPr>
          <p:cNvSpPr txBox="1"/>
          <p:nvPr/>
        </p:nvSpPr>
        <p:spPr>
          <a:xfrm>
            <a:off x="327178" y="1512846"/>
            <a:ext cx="1775230" cy="338554"/>
          </a:xfrm>
          <a:prstGeom prst="rect">
            <a:avLst/>
          </a:prstGeom>
          <a:noFill/>
        </p:spPr>
        <p:txBody>
          <a:bodyPr wrap="none" rtlCol="0">
            <a:spAutoFit/>
          </a:bodyPr>
          <a:lstStyle/>
          <a:p>
            <a:r>
              <a:rPr lang="en-US" sz="1600" b="1" dirty="0"/>
              <a:t>Interactive Session</a:t>
            </a:r>
            <a:endParaRPr lang="en-US" sz="1600" dirty="0"/>
          </a:p>
        </p:txBody>
      </p:sp>
      <p:pic>
        <p:nvPicPr>
          <p:cNvPr id="4" name="Picture 3">
            <a:extLst>
              <a:ext uri="{FF2B5EF4-FFF2-40B4-BE49-F238E27FC236}">
                <a16:creationId xmlns:a16="http://schemas.microsoft.com/office/drawing/2014/main" id="{C2460D49-91BE-C407-35C0-ADFB282BFCD1}"/>
              </a:ext>
            </a:extLst>
          </p:cNvPr>
          <p:cNvPicPr>
            <a:picLocks noChangeAspect="1"/>
          </p:cNvPicPr>
          <p:nvPr/>
        </p:nvPicPr>
        <p:blipFill>
          <a:blip r:embed="rId2"/>
          <a:stretch>
            <a:fillRect/>
          </a:stretch>
        </p:blipFill>
        <p:spPr>
          <a:xfrm>
            <a:off x="1027583" y="2217031"/>
            <a:ext cx="5983947" cy="709437"/>
          </a:xfrm>
          <a:prstGeom prst="rect">
            <a:avLst/>
          </a:prstGeom>
        </p:spPr>
      </p:pic>
      <p:sp>
        <p:nvSpPr>
          <p:cNvPr id="5" name="Rectangle 4">
            <a:extLst>
              <a:ext uri="{FF2B5EF4-FFF2-40B4-BE49-F238E27FC236}">
                <a16:creationId xmlns:a16="http://schemas.microsoft.com/office/drawing/2014/main" id="{40FA2F88-947D-B672-D349-62BEE3728C69}"/>
              </a:ext>
            </a:extLst>
          </p:cNvPr>
          <p:cNvSpPr/>
          <p:nvPr/>
        </p:nvSpPr>
        <p:spPr>
          <a:xfrm>
            <a:off x="2384981" y="2450969"/>
            <a:ext cx="838986" cy="584462"/>
          </a:xfrm>
          <a:prstGeom prst="rect">
            <a:avLst/>
          </a:prstGeom>
          <a:noFill/>
          <a:ln w="539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C327EB-263E-991B-AC11-6862C58835AA}"/>
              </a:ext>
            </a:extLst>
          </p:cNvPr>
          <p:cNvSpPr txBox="1"/>
          <p:nvPr/>
        </p:nvSpPr>
        <p:spPr>
          <a:xfrm>
            <a:off x="805792" y="3146004"/>
            <a:ext cx="6205738" cy="307777"/>
          </a:xfrm>
          <a:prstGeom prst="rect">
            <a:avLst/>
          </a:prstGeom>
          <a:noFill/>
        </p:spPr>
        <p:txBody>
          <a:bodyPr wrap="none" rtlCol="0">
            <a:spAutoFit/>
          </a:bodyPr>
          <a:lstStyle/>
          <a:p>
            <a:r>
              <a:rPr lang="en-US" sz="1400" b="1" dirty="0"/>
              <a:t>Note the change of the hostname</a:t>
            </a:r>
            <a:r>
              <a:rPr lang="en-US" sz="1400" dirty="0"/>
              <a:t>. This shows that we are now on a compute node</a:t>
            </a:r>
          </a:p>
        </p:txBody>
      </p:sp>
    </p:spTree>
    <p:extLst>
      <p:ext uri="{BB962C8B-B14F-4D97-AF65-F5344CB8AC3E}">
        <p14:creationId xmlns:p14="http://schemas.microsoft.com/office/powerpoint/2010/main" val="42814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7BECF-5572-A4D0-7748-444B3B345DBC}"/>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DAFE1EAF-F88C-8A6F-883B-514F6A0572C7}"/>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compute</a:t>
            </a:r>
          </a:p>
        </p:txBody>
      </p:sp>
      <p:sp>
        <p:nvSpPr>
          <p:cNvPr id="3" name="TextBox 2">
            <a:extLst>
              <a:ext uri="{FF2B5EF4-FFF2-40B4-BE49-F238E27FC236}">
                <a16:creationId xmlns:a16="http://schemas.microsoft.com/office/drawing/2014/main" id="{095F5D9B-B43F-5D0F-42CF-4C5926AD341D}"/>
              </a:ext>
            </a:extLst>
          </p:cNvPr>
          <p:cNvSpPr txBox="1"/>
          <p:nvPr/>
        </p:nvSpPr>
        <p:spPr>
          <a:xfrm>
            <a:off x="327178" y="1512846"/>
            <a:ext cx="2467727" cy="338554"/>
          </a:xfrm>
          <a:prstGeom prst="rect">
            <a:avLst/>
          </a:prstGeom>
          <a:noFill/>
        </p:spPr>
        <p:txBody>
          <a:bodyPr wrap="none" rtlCol="0">
            <a:spAutoFit/>
          </a:bodyPr>
          <a:lstStyle/>
          <a:p>
            <a:r>
              <a:rPr lang="en-US" sz="1600" b="1" dirty="0"/>
              <a:t>Requesting longer sessions</a:t>
            </a:r>
          </a:p>
        </p:txBody>
      </p:sp>
      <p:pic>
        <p:nvPicPr>
          <p:cNvPr id="7" name="Picture 6">
            <a:extLst>
              <a:ext uri="{FF2B5EF4-FFF2-40B4-BE49-F238E27FC236}">
                <a16:creationId xmlns:a16="http://schemas.microsoft.com/office/drawing/2014/main" id="{E894D151-5620-2AF0-04B2-74F6748BD582}"/>
              </a:ext>
            </a:extLst>
          </p:cNvPr>
          <p:cNvPicPr>
            <a:picLocks noChangeAspect="1"/>
          </p:cNvPicPr>
          <p:nvPr/>
        </p:nvPicPr>
        <p:blipFill>
          <a:blip r:embed="rId2"/>
          <a:stretch>
            <a:fillRect/>
          </a:stretch>
        </p:blipFill>
        <p:spPr>
          <a:xfrm>
            <a:off x="808567" y="2504972"/>
            <a:ext cx="6985000" cy="711200"/>
          </a:xfrm>
          <a:prstGeom prst="rect">
            <a:avLst/>
          </a:prstGeom>
        </p:spPr>
      </p:pic>
      <p:sp>
        <p:nvSpPr>
          <p:cNvPr id="8" name="TextBox 7">
            <a:extLst>
              <a:ext uri="{FF2B5EF4-FFF2-40B4-BE49-F238E27FC236}">
                <a16:creationId xmlns:a16="http://schemas.microsoft.com/office/drawing/2014/main" id="{80701B9A-B947-07C2-7D89-3A5CB1F52891}"/>
              </a:ext>
            </a:extLst>
          </p:cNvPr>
          <p:cNvSpPr txBox="1"/>
          <p:nvPr/>
        </p:nvSpPr>
        <p:spPr>
          <a:xfrm>
            <a:off x="3146776" y="3343209"/>
            <a:ext cx="2308581" cy="307777"/>
          </a:xfrm>
          <a:prstGeom prst="rect">
            <a:avLst/>
          </a:prstGeom>
          <a:noFill/>
        </p:spPr>
        <p:txBody>
          <a:bodyPr wrap="none" rtlCol="0">
            <a:spAutoFit/>
          </a:bodyPr>
          <a:lstStyle/>
          <a:p>
            <a:r>
              <a:rPr lang="en-US" sz="1400" b="1" dirty="0"/>
              <a:t>This job will run for 12 hours</a:t>
            </a:r>
            <a:endParaRPr lang="en-US" sz="1400" dirty="0"/>
          </a:p>
        </p:txBody>
      </p:sp>
    </p:spTree>
    <p:extLst>
      <p:ext uri="{BB962C8B-B14F-4D97-AF65-F5344CB8AC3E}">
        <p14:creationId xmlns:p14="http://schemas.microsoft.com/office/powerpoint/2010/main" val="348358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438C7-BEBF-95A8-0C69-1AC33BDF186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B1A65D7E-B6CC-3D55-1D8F-7F974FF01EAD}"/>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compute</a:t>
            </a:r>
          </a:p>
        </p:txBody>
      </p:sp>
      <p:sp>
        <p:nvSpPr>
          <p:cNvPr id="3" name="TextBox 2">
            <a:extLst>
              <a:ext uri="{FF2B5EF4-FFF2-40B4-BE49-F238E27FC236}">
                <a16:creationId xmlns:a16="http://schemas.microsoft.com/office/drawing/2014/main" id="{E0103517-8691-9533-612A-0C62B9382C2F}"/>
              </a:ext>
            </a:extLst>
          </p:cNvPr>
          <p:cNvSpPr txBox="1"/>
          <p:nvPr/>
        </p:nvSpPr>
        <p:spPr>
          <a:xfrm>
            <a:off x="327178" y="1512846"/>
            <a:ext cx="2541080" cy="338554"/>
          </a:xfrm>
          <a:prstGeom prst="rect">
            <a:avLst/>
          </a:prstGeom>
          <a:noFill/>
        </p:spPr>
        <p:txBody>
          <a:bodyPr wrap="none" rtlCol="0">
            <a:spAutoFit/>
          </a:bodyPr>
          <a:lstStyle/>
          <a:p>
            <a:r>
              <a:rPr lang="en-US" sz="1600" b="1" dirty="0"/>
              <a:t>Requesting more resources</a:t>
            </a:r>
          </a:p>
        </p:txBody>
      </p:sp>
      <p:sp>
        <p:nvSpPr>
          <p:cNvPr id="8" name="TextBox 7">
            <a:extLst>
              <a:ext uri="{FF2B5EF4-FFF2-40B4-BE49-F238E27FC236}">
                <a16:creationId xmlns:a16="http://schemas.microsoft.com/office/drawing/2014/main" id="{4870AEAF-151C-9521-65F3-476CFB81ACD2}"/>
              </a:ext>
            </a:extLst>
          </p:cNvPr>
          <p:cNvSpPr txBox="1"/>
          <p:nvPr/>
        </p:nvSpPr>
        <p:spPr>
          <a:xfrm>
            <a:off x="1951567" y="3343209"/>
            <a:ext cx="4776179" cy="307777"/>
          </a:xfrm>
          <a:prstGeom prst="rect">
            <a:avLst/>
          </a:prstGeom>
          <a:noFill/>
        </p:spPr>
        <p:txBody>
          <a:bodyPr wrap="none" rtlCol="0">
            <a:spAutoFit/>
          </a:bodyPr>
          <a:lstStyle/>
          <a:p>
            <a:r>
              <a:rPr lang="en-US" sz="1400" dirty="0"/>
              <a:t>This job will run for </a:t>
            </a:r>
            <a:r>
              <a:rPr lang="en-US" sz="1400" b="1" dirty="0"/>
              <a:t>4 hours </a:t>
            </a:r>
            <a:r>
              <a:rPr lang="en-US" sz="1400" dirty="0"/>
              <a:t>with </a:t>
            </a:r>
            <a:r>
              <a:rPr lang="en-US" sz="1400" b="1" dirty="0"/>
              <a:t>16GB of RAM </a:t>
            </a:r>
            <a:r>
              <a:rPr lang="en-US" sz="1400" dirty="0"/>
              <a:t>and </a:t>
            </a:r>
            <a:r>
              <a:rPr lang="en-US" sz="1400" b="1" dirty="0"/>
              <a:t>4 CPU cores</a:t>
            </a:r>
          </a:p>
        </p:txBody>
      </p:sp>
      <p:pic>
        <p:nvPicPr>
          <p:cNvPr id="9" name="Picture 8">
            <a:extLst>
              <a:ext uri="{FF2B5EF4-FFF2-40B4-BE49-F238E27FC236}">
                <a16:creationId xmlns:a16="http://schemas.microsoft.com/office/drawing/2014/main" id="{033328CE-12DB-41FD-CE56-A203B280EB9E}"/>
              </a:ext>
            </a:extLst>
          </p:cNvPr>
          <p:cNvPicPr>
            <a:picLocks noChangeAspect="1"/>
          </p:cNvPicPr>
          <p:nvPr/>
        </p:nvPicPr>
        <p:blipFill>
          <a:blip r:embed="rId2"/>
          <a:stretch>
            <a:fillRect/>
          </a:stretch>
        </p:blipFill>
        <p:spPr>
          <a:xfrm>
            <a:off x="453456" y="2351083"/>
            <a:ext cx="7772400" cy="535289"/>
          </a:xfrm>
          <a:prstGeom prst="rect">
            <a:avLst/>
          </a:prstGeom>
        </p:spPr>
      </p:pic>
    </p:spTree>
    <p:extLst>
      <p:ext uri="{BB962C8B-B14F-4D97-AF65-F5344CB8AC3E}">
        <p14:creationId xmlns:p14="http://schemas.microsoft.com/office/powerpoint/2010/main" val="206348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91716-B0A8-286B-704E-4646246CCCF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E0560D25-8316-7B23-CC60-F060D8A1F362}"/>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compute</a:t>
            </a:r>
          </a:p>
        </p:txBody>
      </p:sp>
      <p:sp>
        <p:nvSpPr>
          <p:cNvPr id="3" name="TextBox 2">
            <a:extLst>
              <a:ext uri="{FF2B5EF4-FFF2-40B4-BE49-F238E27FC236}">
                <a16:creationId xmlns:a16="http://schemas.microsoft.com/office/drawing/2014/main" id="{B1A822FA-7979-5F4A-C1CB-D8A09FF1DAA3}"/>
              </a:ext>
            </a:extLst>
          </p:cNvPr>
          <p:cNvSpPr txBox="1"/>
          <p:nvPr/>
        </p:nvSpPr>
        <p:spPr>
          <a:xfrm>
            <a:off x="327178" y="1512846"/>
            <a:ext cx="1519968" cy="338554"/>
          </a:xfrm>
          <a:prstGeom prst="rect">
            <a:avLst/>
          </a:prstGeom>
          <a:noFill/>
        </p:spPr>
        <p:txBody>
          <a:bodyPr wrap="none" rtlCol="0">
            <a:spAutoFit/>
          </a:bodyPr>
          <a:lstStyle/>
          <a:p>
            <a:r>
              <a:rPr lang="en-US" sz="1600" b="1" dirty="0"/>
              <a:t>Run with a GPU</a:t>
            </a:r>
          </a:p>
        </p:txBody>
      </p:sp>
      <p:sp>
        <p:nvSpPr>
          <p:cNvPr id="8" name="TextBox 7">
            <a:extLst>
              <a:ext uri="{FF2B5EF4-FFF2-40B4-BE49-F238E27FC236}">
                <a16:creationId xmlns:a16="http://schemas.microsoft.com/office/drawing/2014/main" id="{1A136AFA-72F9-2B57-8211-1C32DA3CE7BB}"/>
              </a:ext>
            </a:extLst>
          </p:cNvPr>
          <p:cNvSpPr txBox="1"/>
          <p:nvPr/>
        </p:nvSpPr>
        <p:spPr>
          <a:xfrm>
            <a:off x="3153834" y="3017065"/>
            <a:ext cx="2231701" cy="307777"/>
          </a:xfrm>
          <a:prstGeom prst="rect">
            <a:avLst/>
          </a:prstGeom>
          <a:noFill/>
        </p:spPr>
        <p:txBody>
          <a:bodyPr wrap="none" rtlCol="0">
            <a:spAutoFit/>
          </a:bodyPr>
          <a:lstStyle/>
          <a:p>
            <a:r>
              <a:rPr lang="en-US" sz="1400" dirty="0"/>
              <a:t>This job will run with a GPU</a:t>
            </a:r>
            <a:endParaRPr lang="en-US" sz="1400" b="1" dirty="0"/>
          </a:p>
        </p:txBody>
      </p:sp>
      <p:pic>
        <p:nvPicPr>
          <p:cNvPr id="4" name="Picture 3">
            <a:extLst>
              <a:ext uri="{FF2B5EF4-FFF2-40B4-BE49-F238E27FC236}">
                <a16:creationId xmlns:a16="http://schemas.microsoft.com/office/drawing/2014/main" id="{030EE86E-FD46-90F1-96C0-81E1D4BB3BC4}"/>
              </a:ext>
            </a:extLst>
          </p:cNvPr>
          <p:cNvPicPr>
            <a:picLocks noChangeAspect="1"/>
          </p:cNvPicPr>
          <p:nvPr/>
        </p:nvPicPr>
        <p:blipFill>
          <a:blip r:embed="rId2"/>
          <a:stretch>
            <a:fillRect/>
          </a:stretch>
        </p:blipFill>
        <p:spPr>
          <a:xfrm>
            <a:off x="1638087" y="2235200"/>
            <a:ext cx="5715000" cy="673100"/>
          </a:xfrm>
          <a:prstGeom prst="rect">
            <a:avLst/>
          </a:prstGeom>
        </p:spPr>
      </p:pic>
    </p:spTree>
    <p:extLst>
      <p:ext uri="{BB962C8B-B14F-4D97-AF65-F5344CB8AC3E}">
        <p14:creationId xmlns:p14="http://schemas.microsoft.com/office/powerpoint/2010/main" val="208957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58902-5CEF-BB55-BD57-CD60AF7032F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EBC0FD5-0354-5C1C-1356-0A4CDC7350B9}"/>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compute</a:t>
            </a:r>
          </a:p>
        </p:txBody>
      </p:sp>
      <p:sp>
        <p:nvSpPr>
          <p:cNvPr id="3" name="TextBox 2">
            <a:extLst>
              <a:ext uri="{FF2B5EF4-FFF2-40B4-BE49-F238E27FC236}">
                <a16:creationId xmlns:a16="http://schemas.microsoft.com/office/drawing/2014/main" id="{419CEFF2-CF14-6EAF-F1D4-8E578ED2D2CE}"/>
              </a:ext>
            </a:extLst>
          </p:cNvPr>
          <p:cNvSpPr txBox="1"/>
          <p:nvPr/>
        </p:nvSpPr>
        <p:spPr>
          <a:xfrm>
            <a:off x="327178" y="1512846"/>
            <a:ext cx="1355051" cy="338554"/>
          </a:xfrm>
          <a:prstGeom prst="rect">
            <a:avLst/>
          </a:prstGeom>
          <a:noFill/>
        </p:spPr>
        <p:txBody>
          <a:bodyPr wrap="none" rtlCol="0">
            <a:spAutoFit/>
          </a:bodyPr>
          <a:lstStyle/>
          <a:p>
            <a:r>
              <a:rPr lang="en-US" sz="1600" b="1" dirty="0"/>
              <a:t>Queue status</a:t>
            </a:r>
          </a:p>
        </p:txBody>
      </p:sp>
      <p:pic>
        <p:nvPicPr>
          <p:cNvPr id="5" name="Picture 4">
            <a:extLst>
              <a:ext uri="{FF2B5EF4-FFF2-40B4-BE49-F238E27FC236}">
                <a16:creationId xmlns:a16="http://schemas.microsoft.com/office/drawing/2014/main" id="{4CBEB8B9-DF87-0796-CAFB-2122E1E3A2B8}"/>
              </a:ext>
            </a:extLst>
          </p:cNvPr>
          <p:cNvPicPr>
            <a:picLocks noChangeAspect="1"/>
          </p:cNvPicPr>
          <p:nvPr/>
        </p:nvPicPr>
        <p:blipFill>
          <a:blip r:embed="rId2"/>
          <a:stretch>
            <a:fillRect/>
          </a:stretch>
        </p:blipFill>
        <p:spPr>
          <a:xfrm>
            <a:off x="685800" y="2147231"/>
            <a:ext cx="7772400" cy="1289303"/>
          </a:xfrm>
          <a:prstGeom prst="rect">
            <a:avLst/>
          </a:prstGeom>
        </p:spPr>
      </p:pic>
      <p:sp>
        <p:nvSpPr>
          <p:cNvPr id="6" name="TextBox 5">
            <a:extLst>
              <a:ext uri="{FF2B5EF4-FFF2-40B4-BE49-F238E27FC236}">
                <a16:creationId xmlns:a16="http://schemas.microsoft.com/office/drawing/2014/main" id="{65905256-AFC2-3668-9CC8-648D8EDC4E38}"/>
              </a:ext>
            </a:extLst>
          </p:cNvPr>
          <p:cNvSpPr txBox="1"/>
          <p:nvPr/>
        </p:nvSpPr>
        <p:spPr>
          <a:xfrm>
            <a:off x="1816355" y="3563088"/>
            <a:ext cx="5511317" cy="338554"/>
          </a:xfrm>
          <a:prstGeom prst="rect">
            <a:avLst/>
          </a:prstGeom>
          <a:noFill/>
        </p:spPr>
        <p:txBody>
          <a:bodyPr wrap="none" rtlCol="0">
            <a:spAutoFit/>
          </a:bodyPr>
          <a:lstStyle/>
          <a:p>
            <a:pPr algn="ctr"/>
            <a:r>
              <a:rPr lang="en-US" sz="1600" b="1" dirty="0"/>
              <a:t>’</a:t>
            </a:r>
            <a:r>
              <a:rPr lang="en-US" sz="1600" b="1" dirty="0" err="1"/>
              <a:t>squeue</a:t>
            </a:r>
            <a:r>
              <a:rPr lang="en-US" sz="1600" b="1" dirty="0"/>
              <a:t>’</a:t>
            </a:r>
            <a:r>
              <a:rPr lang="en-US" sz="1600" dirty="0"/>
              <a:t> will show all jobs (running and queued) on the cluster</a:t>
            </a:r>
          </a:p>
        </p:txBody>
      </p:sp>
    </p:spTree>
    <p:extLst>
      <p:ext uri="{BB962C8B-B14F-4D97-AF65-F5344CB8AC3E}">
        <p14:creationId xmlns:p14="http://schemas.microsoft.com/office/powerpoint/2010/main" val="739622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840F065-B657-AAED-B020-73E916230F83}"/>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2A93AD9-FE07-7497-AC3B-2C7C75EDBBB1}"/>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Accessing compute</a:t>
            </a:r>
          </a:p>
        </p:txBody>
      </p:sp>
      <p:sp>
        <p:nvSpPr>
          <p:cNvPr id="3" name="TextBox 2">
            <a:extLst>
              <a:ext uri="{FF2B5EF4-FFF2-40B4-BE49-F238E27FC236}">
                <a16:creationId xmlns:a16="http://schemas.microsoft.com/office/drawing/2014/main" id="{8303469A-40BA-A232-A38D-1D5F2E2651CD}"/>
              </a:ext>
            </a:extLst>
          </p:cNvPr>
          <p:cNvSpPr txBox="1"/>
          <p:nvPr/>
        </p:nvSpPr>
        <p:spPr>
          <a:xfrm>
            <a:off x="327178" y="1512846"/>
            <a:ext cx="2481128" cy="338554"/>
          </a:xfrm>
          <a:prstGeom prst="rect">
            <a:avLst/>
          </a:prstGeom>
          <a:noFill/>
        </p:spPr>
        <p:txBody>
          <a:bodyPr wrap="none" rtlCol="0">
            <a:spAutoFit/>
          </a:bodyPr>
          <a:lstStyle/>
          <a:p>
            <a:r>
              <a:rPr lang="en-US" sz="1600" b="1" dirty="0"/>
              <a:t>Queue status </a:t>
            </a:r>
            <a:r>
              <a:rPr lang="en-US" sz="1600" dirty="0"/>
              <a:t>(just my jobs)</a:t>
            </a:r>
            <a:endParaRPr lang="en-US" sz="1600" b="1" dirty="0"/>
          </a:p>
        </p:txBody>
      </p:sp>
      <p:sp>
        <p:nvSpPr>
          <p:cNvPr id="6" name="TextBox 5">
            <a:extLst>
              <a:ext uri="{FF2B5EF4-FFF2-40B4-BE49-F238E27FC236}">
                <a16:creationId xmlns:a16="http://schemas.microsoft.com/office/drawing/2014/main" id="{2ECDC236-0A93-3EF7-58E0-86AB5724FF5D}"/>
              </a:ext>
            </a:extLst>
          </p:cNvPr>
          <p:cNvSpPr txBox="1"/>
          <p:nvPr/>
        </p:nvSpPr>
        <p:spPr>
          <a:xfrm>
            <a:off x="1352767" y="3563088"/>
            <a:ext cx="6438494" cy="338554"/>
          </a:xfrm>
          <a:prstGeom prst="rect">
            <a:avLst/>
          </a:prstGeom>
          <a:noFill/>
        </p:spPr>
        <p:txBody>
          <a:bodyPr wrap="none" rtlCol="0">
            <a:spAutoFit/>
          </a:bodyPr>
          <a:lstStyle/>
          <a:p>
            <a:pPr algn="ctr"/>
            <a:r>
              <a:rPr lang="en-US" sz="1600" b="1" dirty="0"/>
              <a:t>’</a:t>
            </a:r>
            <a:r>
              <a:rPr lang="en-US" sz="1600" b="1" dirty="0" err="1"/>
              <a:t>squeue</a:t>
            </a:r>
            <a:r>
              <a:rPr lang="en-US" sz="1600" b="1" dirty="0"/>
              <a:t> --me’</a:t>
            </a:r>
            <a:r>
              <a:rPr lang="en-US" sz="1600" dirty="0"/>
              <a:t> will show all of your jobs (running and queued) on the cluster</a:t>
            </a:r>
          </a:p>
        </p:txBody>
      </p:sp>
      <p:pic>
        <p:nvPicPr>
          <p:cNvPr id="4" name="Picture 3">
            <a:extLst>
              <a:ext uri="{FF2B5EF4-FFF2-40B4-BE49-F238E27FC236}">
                <a16:creationId xmlns:a16="http://schemas.microsoft.com/office/drawing/2014/main" id="{C7D00771-AD38-D71E-272A-01F0FF8AA2F6}"/>
              </a:ext>
            </a:extLst>
          </p:cNvPr>
          <p:cNvPicPr>
            <a:picLocks noChangeAspect="1"/>
          </p:cNvPicPr>
          <p:nvPr/>
        </p:nvPicPr>
        <p:blipFill>
          <a:blip r:embed="rId2"/>
          <a:stretch>
            <a:fillRect/>
          </a:stretch>
        </p:blipFill>
        <p:spPr>
          <a:xfrm>
            <a:off x="609387" y="2737946"/>
            <a:ext cx="7772400" cy="585905"/>
          </a:xfrm>
          <a:prstGeom prst="rect">
            <a:avLst/>
          </a:prstGeom>
        </p:spPr>
      </p:pic>
    </p:spTree>
    <p:extLst>
      <p:ext uri="{BB962C8B-B14F-4D97-AF65-F5344CB8AC3E}">
        <p14:creationId xmlns:p14="http://schemas.microsoft.com/office/powerpoint/2010/main" val="1181592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82D10-BCA2-86FA-C743-8654CEA1675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63E65CD-E5D5-EBF4-ED45-973B0FABBF13}"/>
              </a:ext>
            </a:extLst>
          </p:cNvPr>
          <p:cNvSpPr txBox="1">
            <a:spLocks/>
          </p:cNvSpPr>
          <p:nvPr/>
        </p:nvSpPr>
        <p:spPr>
          <a:xfrm>
            <a:off x="96752" y="82262"/>
            <a:ext cx="2408096" cy="338554"/>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dirty="0">
                <a:solidFill>
                  <a:schemeClr val="tx2"/>
                </a:solidFill>
                <a:latin typeface="Roboto Mono"/>
                <a:ea typeface="Roboto Mono"/>
                <a:cs typeface="+mn-cs"/>
              </a:rPr>
              <a:t>command line</a:t>
            </a:r>
            <a:endParaRPr lang="en-US" dirty="0" err="1">
              <a:solidFill>
                <a:schemeClr val="tx2"/>
              </a:solidFill>
            </a:endParaRPr>
          </a:p>
        </p:txBody>
      </p:sp>
      <p:pic>
        <p:nvPicPr>
          <p:cNvPr id="3" name="Picture 2" descr="A screenshot of a computer&#10;&#10;AI-generated content may be incorrect.">
            <a:extLst>
              <a:ext uri="{FF2B5EF4-FFF2-40B4-BE49-F238E27FC236}">
                <a16:creationId xmlns:a16="http://schemas.microsoft.com/office/drawing/2014/main" id="{98A410A8-A4E5-1E9B-0FCC-5AB6609D2FCF}"/>
              </a:ext>
            </a:extLst>
          </p:cNvPr>
          <p:cNvPicPr>
            <a:picLocks noChangeAspect="1"/>
          </p:cNvPicPr>
          <p:nvPr/>
        </p:nvPicPr>
        <p:blipFill>
          <a:blip r:embed="rId2"/>
          <a:srcRect l="62" t="30951" r="144" b="-284"/>
          <a:stretch>
            <a:fillRect/>
          </a:stretch>
        </p:blipFill>
        <p:spPr>
          <a:xfrm>
            <a:off x="502273" y="1072263"/>
            <a:ext cx="3454846" cy="121799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26F8DC2B-6F55-D05F-EAF0-1B0605299A8F}"/>
              </a:ext>
            </a:extLst>
          </p:cNvPr>
          <p:cNvPicPr>
            <a:picLocks noChangeAspect="1"/>
          </p:cNvPicPr>
          <p:nvPr/>
        </p:nvPicPr>
        <p:blipFill>
          <a:blip r:embed="rId3"/>
          <a:stretch>
            <a:fillRect/>
          </a:stretch>
        </p:blipFill>
        <p:spPr>
          <a:xfrm>
            <a:off x="30142" y="3321331"/>
            <a:ext cx="5133855" cy="1126844"/>
          </a:xfrm>
          <a:prstGeom prst="rect">
            <a:avLst/>
          </a:prstGeom>
        </p:spPr>
      </p:pic>
      <p:sp>
        <p:nvSpPr>
          <p:cNvPr id="10" name="TextBox 9">
            <a:extLst>
              <a:ext uri="{FF2B5EF4-FFF2-40B4-BE49-F238E27FC236}">
                <a16:creationId xmlns:a16="http://schemas.microsoft.com/office/drawing/2014/main" id="{20279EFA-9291-7136-B16B-58BA2CD4B412}"/>
              </a:ext>
            </a:extLst>
          </p:cNvPr>
          <p:cNvSpPr txBox="1"/>
          <p:nvPr/>
        </p:nvSpPr>
        <p:spPr>
          <a:xfrm>
            <a:off x="36171" y="560649"/>
            <a:ext cx="4391145" cy="411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accent1"/>
                </a:solidFill>
                <a:latin typeface="Roboto Mono"/>
                <a:ea typeface="Calibri"/>
                <a:cs typeface="Calibri"/>
                <a:hlinkClick r:id="rId4">
                  <a:extLst>
                    <a:ext uri="{A12FA001-AC4F-418D-AE19-62706E023703}">
                      <ahyp:hlinkClr xmlns:ahyp="http://schemas.microsoft.com/office/drawing/2018/hyperlinkcolor" val="tx"/>
                    </a:ext>
                  </a:extLst>
                </a:hlinkClick>
              </a:rPr>
              <a:t>portal.discworld.analytical.unsw.edu.au</a:t>
            </a:r>
            <a:endParaRPr lang="en-US" sz="1400" dirty="0">
              <a:solidFill>
                <a:schemeClr val="accent1"/>
              </a:solidFill>
              <a:latin typeface="Roboto Mono"/>
              <a:ea typeface="Calibri"/>
              <a:cs typeface="Calibri"/>
            </a:endParaRPr>
          </a:p>
          <a:p>
            <a:pPr algn="ctr"/>
            <a:endParaRPr lang="en-GB"/>
          </a:p>
        </p:txBody>
      </p:sp>
      <p:sp>
        <p:nvSpPr>
          <p:cNvPr id="11" name="TextBox 10">
            <a:extLst>
              <a:ext uri="{FF2B5EF4-FFF2-40B4-BE49-F238E27FC236}">
                <a16:creationId xmlns:a16="http://schemas.microsoft.com/office/drawing/2014/main" id="{27F0246F-F2DA-308F-99D9-E31CF325646C}"/>
              </a:ext>
            </a:extLst>
          </p:cNvPr>
          <p:cNvSpPr txBox="1"/>
          <p:nvPr/>
        </p:nvSpPr>
        <p:spPr>
          <a:xfrm>
            <a:off x="36170" y="828314"/>
            <a:ext cx="4391146" cy="411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00000"/>
                </a:solidFill>
                <a:latin typeface="Calibri"/>
                <a:ea typeface="Calibri"/>
                <a:cs typeface="Calibri"/>
              </a:rPr>
              <a:t>You can have </a:t>
            </a:r>
            <a:r>
              <a:rPr lang="en-US" sz="1400" b="1" u="sng" dirty="0">
                <a:solidFill>
                  <a:schemeClr val="accent6"/>
                </a:solidFill>
                <a:latin typeface="Calibri"/>
                <a:ea typeface="Calibri"/>
                <a:cs typeface="Calibri"/>
              </a:rPr>
              <a:t>1</a:t>
            </a:r>
            <a:r>
              <a:rPr lang="en-US" sz="1400" dirty="0">
                <a:solidFill>
                  <a:srgbClr val="000000"/>
                </a:solidFill>
                <a:latin typeface="Calibri"/>
                <a:ea typeface="Calibri"/>
                <a:cs typeface="Calibri"/>
              </a:rPr>
              <a:t> interactive </a:t>
            </a:r>
            <a:r>
              <a:rPr lang="en-US" sz="1400" dirty="0">
                <a:solidFill>
                  <a:schemeClr val="accent6"/>
                </a:solidFill>
                <a:latin typeface="Calibri"/>
                <a:ea typeface="Calibri"/>
                <a:cs typeface="Calibri"/>
              </a:rPr>
              <a:t>graphical desktop</a:t>
            </a:r>
            <a:r>
              <a:rPr lang="en-US" sz="1400" dirty="0">
                <a:solidFill>
                  <a:srgbClr val="000000"/>
                </a:solidFill>
                <a:latin typeface="Calibri"/>
                <a:ea typeface="Calibri"/>
                <a:cs typeface="Calibri"/>
              </a:rPr>
              <a:t> open at once</a:t>
            </a:r>
            <a:endParaRPr lang="en-US" dirty="0"/>
          </a:p>
          <a:p>
            <a:pPr algn="ctr"/>
            <a:endParaRPr lang="en-GB"/>
          </a:p>
        </p:txBody>
      </p:sp>
      <p:sp>
        <p:nvSpPr>
          <p:cNvPr id="12" name="TextBox 11">
            <a:extLst>
              <a:ext uri="{FF2B5EF4-FFF2-40B4-BE49-F238E27FC236}">
                <a16:creationId xmlns:a16="http://schemas.microsoft.com/office/drawing/2014/main" id="{BB430201-AD7B-F8D5-AB9D-D0928275AFB2}"/>
              </a:ext>
            </a:extLst>
          </p:cNvPr>
          <p:cNvSpPr txBox="1"/>
          <p:nvPr/>
        </p:nvSpPr>
        <p:spPr>
          <a:xfrm>
            <a:off x="36169" y="2745371"/>
            <a:ext cx="4427316" cy="8642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rgbClr val="000000"/>
                </a:solidFill>
                <a:latin typeface="Calibri"/>
                <a:ea typeface="Calibri"/>
                <a:cs typeface="Calibri"/>
              </a:rPr>
              <a:t>You can have </a:t>
            </a:r>
            <a:r>
              <a:rPr lang="en-US" sz="1400" i="1" u="sng" dirty="0">
                <a:solidFill>
                  <a:schemeClr val="accent2"/>
                </a:solidFill>
                <a:latin typeface="Calibri"/>
                <a:ea typeface="Calibri"/>
                <a:cs typeface="Calibri"/>
              </a:rPr>
              <a:t>as many</a:t>
            </a:r>
            <a:r>
              <a:rPr lang="en-US" sz="1400" dirty="0">
                <a:solidFill>
                  <a:srgbClr val="000000"/>
                </a:solidFill>
                <a:latin typeface="Calibri"/>
                <a:ea typeface="Calibri"/>
                <a:cs typeface="Calibri"/>
              </a:rPr>
              <a:t> command line terminals </a:t>
            </a:r>
            <a:endParaRPr lang="en-US">
              <a:ea typeface="Calibri" panose="020F0502020204030204"/>
              <a:cs typeface="Calibri" panose="020F0502020204030204"/>
            </a:endParaRPr>
          </a:p>
          <a:p>
            <a:pPr algn="ctr"/>
            <a:r>
              <a:rPr lang="en-US" sz="1200" dirty="0">
                <a:solidFill>
                  <a:srgbClr val="000000"/>
                </a:solidFill>
                <a:latin typeface="Calibri"/>
                <a:ea typeface="Calibri"/>
                <a:cs typeface="Calibri"/>
              </a:rPr>
              <a:t>(</a:t>
            </a:r>
            <a:r>
              <a:rPr lang="en-US" sz="1200" i="1" dirty="0">
                <a:solidFill>
                  <a:srgbClr val="000000"/>
                </a:solidFill>
                <a:latin typeface="Calibri"/>
                <a:ea typeface="Calibri"/>
                <a:cs typeface="Calibri"/>
              </a:rPr>
              <a:t>via </a:t>
            </a:r>
            <a:r>
              <a:rPr lang="en-US" sz="1200" dirty="0" err="1">
                <a:solidFill>
                  <a:schemeClr val="accent6"/>
                </a:solidFill>
                <a:latin typeface="Roboto Mono"/>
                <a:ea typeface="Calibri"/>
                <a:cs typeface="Calibri"/>
              </a:rPr>
              <a:t>sdesktop</a:t>
            </a:r>
            <a:r>
              <a:rPr lang="en-US" sz="1200" dirty="0">
                <a:solidFill>
                  <a:schemeClr val="accent6"/>
                </a:solidFill>
                <a:latin typeface="Calibri"/>
                <a:ea typeface="Calibri"/>
                <a:cs typeface="Calibri"/>
              </a:rPr>
              <a:t> </a:t>
            </a:r>
            <a:r>
              <a:rPr lang="en-US" sz="1200" dirty="0">
                <a:latin typeface="Calibri"/>
                <a:ea typeface="Calibri"/>
                <a:cs typeface="Calibri"/>
              </a:rPr>
              <a:t>or</a:t>
            </a:r>
            <a:r>
              <a:rPr lang="en-US" sz="1200" dirty="0">
                <a:solidFill>
                  <a:srgbClr val="000000"/>
                </a:solidFill>
                <a:latin typeface="Calibri"/>
                <a:ea typeface="Calibri"/>
                <a:cs typeface="Calibri"/>
              </a:rPr>
              <a:t> </a:t>
            </a:r>
            <a:r>
              <a:rPr lang="en-US" sz="1200" dirty="0">
                <a:solidFill>
                  <a:schemeClr val="accent2"/>
                </a:solidFill>
                <a:latin typeface="Roboto Mono"/>
                <a:ea typeface="Calibri"/>
                <a:cs typeface="Calibri"/>
              </a:rPr>
              <a:t>SSH</a:t>
            </a:r>
            <a:r>
              <a:rPr lang="en-US" sz="1200" dirty="0">
                <a:solidFill>
                  <a:srgbClr val="000000"/>
                </a:solidFill>
                <a:latin typeface="Calibri"/>
                <a:ea typeface="Calibri"/>
                <a:cs typeface="Calibri"/>
              </a:rPr>
              <a:t>)</a:t>
            </a:r>
            <a:r>
              <a:rPr lang="en-US" sz="1400" dirty="0">
                <a:solidFill>
                  <a:srgbClr val="000000"/>
                </a:solidFill>
                <a:latin typeface="Calibri"/>
                <a:ea typeface="Calibri"/>
                <a:cs typeface="Calibri"/>
              </a:rPr>
              <a:t> open at once as you like</a:t>
            </a:r>
            <a:endParaRPr lang="en-US" dirty="0">
              <a:ea typeface="Calibri" panose="020F0502020204030204"/>
              <a:cs typeface="Calibri" panose="020F0502020204030204"/>
            </a:endParaRPr>
          </a:p>
          <a:p>
            <a:pPr algn="ctr"/>
            <a:endParaRPr lang="en-US" sz="1400" dirty="0">
              <a:ea typeface="Calibri"/>
              <a:cs typeface="Calibri"/>
            </a:endParaRPr>
          </a:p>
          <a:p>
            <a:pPr algn="ctr"/>
            <a:endParaRPr lang="en-GB"/>
          </a:p>
        </p:txBody>
      </p:sp>
      <p:sp>
        <p:nvSpPr>
          <p:cNvPr id="13" name="TextBox 12">
            <a:extLst>
              <a:ext uri="{FF2B5EF4-FFF2-40B4-BE49-F238E27FC236}">
                <a16:creationId xmlns:a16="http://schemas.microsoft.com/office/drawing/2014/main" id="{6CCB32A4-AFBF-5E6B-9EF7-26D313EBD578}"/>
              </a:ext>
            </a:extLst>
          </p:cNvPr>
          <p:cNvSpPr txBox="1"/>
          <p:nvPr/>
        </p:nvSpPr>
        <p:spPr>
          <a:xfrm>
            <a:off x="499157" y="2296851"/>
            <a:ext cx="3457937" cy="350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000000"/>
                </a:solidFill>
                <a:latin typeface="Calibri"/>
                <a:ea typeface="Calibri"/>
                <a:cs typeface="Calibri"/>
              </a:rPr>
              <a:t>(default desktop = no powerful GPU, just interface)</a:t>
            </a:r>
            <a:endParaRPr lang="en-US" sz="1000" dirty="0">
              <a:ea typeface="Calibri"/>
              <a:cs typeface="Calibri"/>
            </a:endParaRPr>
          </a:p>
          <a:p>
            <a:pPr algn="ctr"/>
            <a:endParaRPr lang="en-GB"/>
          </a:p>
        </p:txBody>
      </p:sp>
      <p:sp>
        <p:nvSpPr>
          <p:cNvPr id="14" name="TextBox 13">
            <a:extLst>
              <a:ext uri="{FF2B5EF4-FFF2-40B4-BE49-F238E27FC236}">
                <a16:creationId xmlns:a16="http://schemas.microsoft.com/office/drawing/2014/main" id="{6D6EA8A8-7848-EEAE-C44A-B77773B85482}"/>
              </a:ext>
            </a:extLst>
          </p:cNvPr>
          <p:cNvSpPr txBox="1"/>
          <p:nvPr/>
        </p:nvSpPr>
        <p:spPr>
          <a:xfrm>
            <a:off x="36169" y="4496040"/>
            <a:ext cx="7914189" cy="842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00000"/>
                </a:solidFill>
                <a:latin typeface="Calibri"/>
                <a:ea typeface="Calibri"/>
                <a:cs typeface="Calibri"/>
              </a:rPr>
              <a:t>We have tried to make the command line more </a:t>
            </a:r>
            <a:r>
              <a:rPr lang="en-US" sz="1400" i="1" u="sng" dirty="0">
                <a:solidFill>
                  <a:schemeClr val="accent1"/>
                </a:solidFill>
                <a:latin typeface="Calibri"/>
                <a:ea typeface="Calibri"/>
                <a:cs typeface="Calibri"/>
              </a:rPr>
              <a:t>readable</a:t>
            </a:r>
            <a:r>
              <a:rPr lang="en-US" sz="1400" dirty="0">
                <a:solidFill>
                  <a:srgbClr val="000000"/>
                </a:solidFill>
                <a:latin typeface="Calibri"/>
                <a:ea typeface="Calibri"/>
                <a:cs typeface="Calibri"/>
              </a:rPr>
              <a:t> than standard (</a:t>
            </a:r>
            <a:r>
              <a:rPr lang="en-US" sz="1400" dirty="0">
                <a:solidFill>
                  <a:schemeClr val="accent2"/>
                </a:solidFill>
                <a:latin typeface="Roboto Mono"/>
                <a:ea typeface="Calibri"/>
                <a:cs typeface="Calibri"/>
              </a:rPr>
              <a:t>zsh</a:t>
            </a:r>
            <a:r>
              <a:rPr lang="en-US" sz="1400" dirty="0">
                <a:solidFill>
                  <a:srgbClr val="000000"/>
                </a:solidFill>
                <a:latin typeface="Calibri"/>
                <a:ea typeface="Calibri"/>
                <a:cs typeface="Calibri"/>
              </a:rPr>
              <a:t>, default on Mac)</a:t>
            </a:r>
            <a:endParaRPr lang="en-US" dirty="0"/>
          </a:p>
          <a:p>
            <a:r>
              <a:rPr lang="en-US" sz="1400" dirty="0">
                <a:ea typeface="Calibri"/>
                <a:cs typeface="Calibri"/>
              </a:rPr>
              <a:t>Can still run the 'typical' shell (</a:t>
            </a:r>
            <a:r>
              <a:rPr lang="en-US" sz="1200" dirty="0">
                <a:latin typeface="Roboto Mono"/>
                <a:ea typeface="Calibri"/>
                <a:cs typeface="Calibri"/>
              </a:rPr>
              <a:t>bash program.sh</a:t>
            </a:r>
            <a:r>
              <a:rPr lang="en-US" sz="1400" dirty="0">
                <a:ea typeface="Calibri"/>
                <a:cs typeface="Calibri"/>
              </a:rPr>
              <a:t>) but </a:t>
            </a:r>
            <a:r>
              <a:rPr lang="en-US" sz="1400" dirty="0">
                <a:solidFill>
                  <a:srgbClr val="7030A0"/>
                </a:solidFill>
                <a:ea typeface="Calibri"/>
                <a:cs typeface="Calibri"/>
              </a:rPr>
              <a:t>look up </a:t>
            </a:r>
            <a:r>
              <a:rPr lang="en-US" sz="1400" err="1">
                <a:solidFill>
                  <a:srgbClr val="7030A0"/>
                </a:solidFill>
                <a:ea typeface="Calibri"/>
                <a:cs typeface="Calibri"/>
              </a:rPr>
              <a:t>zsh</a:t>
            </a:r>
            <a:r>
              <a:rPr lang="en-US" sz="1400" dirty="0">
                <a:solidFill>
                  <a:srgbClr val="7030A0"/>
                </a:solidFill>
                <a:ea typeface="Calibri"/>
                <a:cs typeface="Calibri"/>
              </a:rPr>
              <a:t>/our docs</a:t>
            </a:r>
            <a:r>
              <a:rPr lang="en-US" sz="1400" dirty="0">
                <a:ea typeface="Calibri"/>
                <a:cs typeface="Calibri"/>
              </a:rPr>
              <a:t>. </a:t>
            </a:r>
            <a:r>
              <a:rPr lang="en-US" sz="1400" dirty="0">
                <a:ea typeface="+mn-lt"/>
                <a:cs typeface="+mn-lt"/>
              </a:rPr>
              <a:t>📧</a:t>
            </a:r>
            <a:r>
              <a:rPr lang="en-US" sz="1400" dirty="0">
                <a:ea typeface="Calibri"/>
                <a:cs typeface="Calibri"/>
              </a:rPr>
              <a:t> </a:t>
            </a:r>
            <a:r>
              <a:rPr lang="en-US" sz="1400" b="1" dirty="0">
                <a:ea typeface="Calibri"/>
                <a:cs typeface="Calibri"/>
              </a:rPr>
              <a:t>We can change your shell</a:t>
            </a:r>
          </a:p>
          <a:p>
            <a:endParaRPr lang="en-US" sz="1400" dirty="0">
              <a:ea typeface="Calibri"/>
              <a:cs typeface="Calibri"/>
            </a:endParaRPr>
          </a:p>
          <a:p>
            <a:pPr algn="ctr"/>
            <a:endParaRPr lang="en-GB">
              <a:ea typeface="Calibri" panose="020F0502020204030204"/>
              <a:cs typeface="Calibri" panose="020F0502020204030204"/>
            </a:endParaRPr>
          </a:p>
        </p:txBody>
      </p:sp>
      <p:sp>
        <p:nvSpPr>
          <p:cNvPr id="17" name="TextBox 16">
            <a:extLst>
              <a:ext uri="{FF2B5EF4-FFF2-40B4-BE49-F238E27FC236}">
                <a16:creationId xmlns:a16="http://schemas.microsoft.com/office/drawing/2014/main" id="{80549C72-B3CC-73F3-BAC8-DC9ECD0FCAB9}"/>
              </a:ext>
            </a:extLst>
          </p:cNvPr>
          <p:cNvSpPr txBox="1"/>
          <p:nvPr/>
        </p:nvSpPr>
        <p:spPr>
          <a:xfrm>
            <a:off x="4846899" y="25320"/>
            <a:ext cx="30600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solidFill>
                  <a:srgbClr val="C00000"/>
                </a:solidFill>
                <a:latin typeface="Roboto Mono"/>
                <a:ea typeface="Calibri"/>
                <a:cs typeface="Calibri"/>
              </a:rPr>
              <a:t>tldr</a:t>
            </a:r>
            <a:r>
              <a:rPr lang="en-US" sz="1200" dirty="0">
                <a:solidFill>
                  <a:srgbClr val="C00000"/>
                </a:solidFill>
                <a:latin typeface="Roboto Mono"/>
                <a:ea typeface="Calibri"/>
                <a:cs typeface="Calibri"/>
              </a:rPr>
              <a:t> </a:t>
            </a:r>
            <a:r>
              <a:rPr lang="en-US" sz="1200" dirty="0">
                <a:solidFill>
                  <a:schemeClr val="bg2">
                    <a:lumMod val="49000"/>
                  </a:schemeClr>
                </a:solidFill>
                <a:latin typeface="Roboto Mono"/>
                <a:ea typeface="Calibri"/>
                <a:cs typeface="Calibri"/>
              </a:rPr>
              <a:t>program</a:t>
            </a:r>
            <a:r>
              <a:rPr lang="en-US" sz="1200" dirty="0">
                <a:solidFill>
                  <a:srgbClr val="ED7D31"/>
                </a:solidFill>
                <a:latin typeface="Roboto Mono"/>
                <a:ea typeface="Calibri"/>
                <a:cs typeface="Calibri"/>
              </a:rPr>
              <a:t> </a:t>
            </a:r>
            <a:r>
              <a:rPr lang="en-US" sz="1200" dirty="0">
                <a:solidFill>
                  <a:srgbClr val="ED7D31"/>
                </a:solidFill>
                <a:latin typeface="Roboto Mono"/>
                <a:ea typeface="+mn-lt"/>
                <a:cs typeface="+mn-lt"/>
              </a:rPr>
              <a:t>  </a:t>
            </a:r>
            <a:r>
              <a:rPr lang="en-US" sz="1400" dirty="0">
                <a:solidFill>
                  <a:srgbClr val="000000"/>
                </a:solidFill>
                <a:ea typeface="+mn-lt"/>
                <a:cs typeface="+mn-lt"/>
              </a:rPr>
              <a:t>•</a:t>
            </a:r>
            <a:r>
              <a:rPr lang="en-US" sz="1400" dirty="0">
                <a:ea typeface="+mn-lt"/>
                <a:cs typeface="+mn-lt"/>
              </a:rPr>
              <a:t> s</a:t>
            </a:r>
            <a:r>
              <a:rPr lang="en-US" sz="1400" dirty="0">
                <a:latin typeface="Calibri"/>
                <a:ea typeface="Calibri"/>
                <a:cs typeface="Calibri"/>
              </a:rPr>
              <a:t>hows </a:t>
            </a:r>
            <a:r>
              <a:rPr lang="en-US" sz="1400" dirty="0">
                <a:solidFill>
                  <a:srgbClr val="C00000"/>
                </a:solidFill>
                <a:latin typeface="Calibri"/>
                <a:ea typeface="Calibri"/>
                <a:cs typeface="Calibri"/>
              </a:rPr>
              <a:t>quick use</a:t>
            </a:r>
          </a:p>
        </p:txBody>
      </p:sp>
      <p:pic>
        <p:nvPicPr>
          <p:cNvPr id="18" name="Picture 17" descr="A screen shot of a computer code&#10;&#10;AI-generated content may be incorrect.">
            <a:extLst>
              <a:ext uri="{FF2B5EF4-FFF2-40B4-BE49-F238E27FC236}">
                <a16:creationId xmlns:a16="http://schemas.microsoft.com/office/drawing/2014/main" id="{3E6D4785-49BC-AF5D-7595-64EAE22E3AC9}"/>
              </a:ext>
            </a:extLst>
          </p:cNvPr>
          <p:cNvPicPr>
            <a:picLocks noChangeAspect="1"/>
          </p:cNvPicPr>
          <p:nvPr/>
        </p:nvPicPr>
        <p:blipFill>
          <a:blip r:embed="rId5"/>
          <a:srcRect r="40695" b="-680"/>
          <a:stretch>
            <a:fillRect/>
          </a:stretch>
        </p:blipFill>
        <p:spPr>
          <a:xfrm>
            <a:off x="4463487" y="318888"/>
            <a:ext cx="3826885" cy="1593877"/>
          </a:xfrm>
          <a:prstGeom prst="rect">
            <a:avLst/>
          </a:prstGeom>
        </p:spPr>
      </p:pic>
      <p:pic>
        <p:nvPicPr>
          <p:cNvPr id="19" name="Picture 18" descr="A screen shot of a computer program&#10;&#10;AI-generated content may be incorrect.">
            <a:extLst>
              <a:ext uri="{FF2B5EF4-FFF2-40B4-BE49-F238E27FC236}">
                <a16:creationId xmlns:a16="http://schemas.microsoft.com/office/drawing/2014/main" id="{B817C2F7-4D7E-7DF9-BBE6-91C5295EBDF6}"/>
              </a:ext>
            </a:extLst>
          </p:cNvPr>
          <p:cNvPicPr>
            <a:picLocks noChangeAspect="1"/>
          </p:cNvPicPr>
          <p:nvPr/>
        </p:nvPicPr>
        <p:blipFill>
          <a:blip r:embed="rId6"/>
          <a:stretch>
            <a:fillRect/>
          </a:stretch>
        </p:blipFill>
        <p:spPr>
          <a:xfrm>
            <a:off x="4463486" y="1890218"/>
            <a:ext cx="3826882" cy="1399237"/>
          </a:xfrm>
          <a:prstGeom prst="rect">
            <a:avLst/>
          </a:prstGeom>
        </p:spPr>
      </p:pic>
      <p:sp>
        <p:nvSpPr>
          <p:cNvPr id="20" name="TextBox 19">
            <a:extLst>
              <a:ext uri="{FF2B5EF4-FFF2-40B4-BE49-F238E27FC236}">
                <a16:creationId xmlns:a16="http://schemas.microsoft.com/office/drawing/2014/main" id="{9BFBF656-AB18-A8EB-AEDD-94730BC8AC5C}"/>
              </a:ext>
            </a:extLst>
          </p:cNvPr>
          <p:cNvSpPr txBox="1"/>
          <p:nvPr/>
        </p:nvSpPr>
        <p:spPr>
          <a:xfrm>
            <a:off x="5476272" y="3374743"/>
            <a:ext cx="246685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C00000"/>
                </a:solidFill>
              </a:rPr>
              <a:t>✨AI copilots </a:t>
            </a:r>
            <a:endParaRPr lang="en-US" sz="2000">
              <a:solidFill>
                <a:srgbClr val="C00000"/>
              </a:solidFill>
              <a:ea typeface="Calibri" panose="020F0502020204030204"/>
              <a:cs typeface="Calibri" panose="020F0502020204030204"/>
            </a:endParaRPr>
          </a:p>
          <a:p>
            <a:pPr algn="ctr"/>
            <a:r>
              <a:rPr lang="en-US" sz="1800" dirty="0">
                <a:ea typeface="Calibri" panose="020F0502020204030204"/>
                <a:cs typeface="Calibri" panose="020F0502020204030204"/>
              </a:rPr>
              <a:t>Are great at writing &amp; </a:t>
            </a:r>
          </a:p>
          <a:p>
            <a:pPr algn="ctr"/>
            <a:r>
              <a:rPr lang="en-US" sz="1800" dirty="0">
                <a:ea typeface="Calibri" panose="020F0502020204030204"/>
                <a:cs typeface="Calibri" panose="020F0502020204030204"/>
              </a:rPr>
              <a:t>explaining </a:t>
            </a:r>
            <a:r>
              <a:rPr lang="en-US" sz="1800" dirty="0">
                <a:solidFill>
                  <a:srgbClr val="C00000"/>
                </a:solidFill>
                <a:ea typeface="Calibri" panose="020F0502020204030204"/>
                <a:cs typeface="Calibri" panose="020F0502020204030204"/>
              </a:rPr>
              <a:t>typical tasks</a:t>
            </a:r>
            <a:endParaRPr lang="en-US" sz="1800">
              <a:solidFill>
                <a:srgbClr val="000000"/>
              </a:solidFill>
              <a:ea typeface="Calibri" panose="020F0502020204030204"/>
              <a:cs typeface="Calibri" panose="020F0502020204030204"/>
            </a:endParaRPr>
          </a:p>
        </p:txBody>
      </p:sp>
    </p:spTree>
    <p:extLst>
      <p:ext uri="{BB962C8B-B14F-4D97-AF65-F5344CB8AC3E}">
        <p14:creationId xmlns:p14="http://schemas.microsoft.com/office/powerpoint/2010/main" val="23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9" presetClass="emph" presetSubtype="0" grpId="1" nodeType="withEffect">
                                  <p:stCondLst>
                                    <p:cond delay="0"/>
                                  </p:stCondLst>
                                  <p:childTnLst>
                                    <p:set>
                                      <p:cBhvr>
                                        <p:cTn id="16" dur="indefinite"/>
                                        <p:tgtEl>
                                          <p:spTgt spid="14"/>
                                        </p:tgtEl>
                                        <p:attrNameLst>
                                          <p:attrName>style.opacity</p:attrName>
                                        </p:attrNameLst>
                                      </p:cBhvr>
                                      <p:to>
                                        <p:strVal val="0.5"/>
                                      </p:to>
                                    </p:set>
                                    <p:animEffect filter="image" prLst="opacity: 0.5">
                                      <p:cBhvr rctx="IE">
                                        <p:cTn id="17" dur="indefinite"/>
                                        <p:tgtEl>
                                          <p:spTgt spid="14"/>
                                        </p:tgtEl>
                                      </p:cBhvr>
                                    </p:animEffect>
                                  </p:childTnLst>
                                </p:cTn>
                              </p:par>
                              <p:par>
                                <p:cTn id="18" presetID="9" presetClass="emph" presetSubtype="0" nodeType="withEffect">
                                  <p:stCondLst>
                                    <p:cond delay="0"/>
                                  </p:stCondLst>
                                  <p:childTnLst>
                                    <p:set>
                                      <p:cBhvr>
                                        <p:cTn id="19" dur="indefinite"/>
                                        <p:tgtEl>
                                          <p:spTgt spid="9"/>
                                        </p:tgtEl>
                                        <p:attrNameLst>
                                          <p:attrName>style.opacity</p:attrName>
                                        </p:attrNameLst>
                                      </p:cBhvr>
                                      <p:to>
                                        <p:strVal val="0.5"/>
                                      </p:to>
                                    </p:set>
                                    <p:animEffect filter="image" prLst="opacity: 0.5">
                                      <p:cBhvr rctx="IE">
                                        <p:cTn id="20" dur="indefinite"/>
                                        <p:tgtEl>
                                          <p:spTgt spid="9"/>
                                        </p:tgtEl>
                                      </p:cBhvr>
                                    </p:animEffect>
                                  </p:childTnLst>
                                </p:cTn>
                              </p:par>
                              <p:par>
                                <p:cTn id="21" presetID="9" presetClass="emph" presetSubtype="0" grpId="0" nodeType="withEffect">
                                  <p:stCondLst>
                                    <p:cond delay="0"/>
                                  </p:stCondLst>
                                  <p:childTnLst>
                                    <p:set>
                                      <p:cBhvr>
                                        <p:cTn id="22" dur="indefinite"/>
                                        <p:tgtEl>
                                          <p:spTgt spid="10"/>
                                        </p:tgtEl>
                                        <p:attrNameLst>
                                          <p:attrName>style.opacity</p:attrName>
                                        </p:attrNameLst>
                                      </p:cBhvr>
                                      <p:to>
                                        <p:strVal val="0.5"/>
                                      </p:to>
                                    </p:set>
                                    <p:animEffect filter="image" prLst="opacity: 0.5">
                                      <p:cBhvr rctx="IE">
                                        <p:cTn id="23" dur="indefinite"/>
                                        <p:tgtEl>
                                          <p:spTgt spid="10"/>
                                        </p:tgtEl>
                                      </p:cBhvr>
                                    </p:animEffect>
                                  </p:childTnLst>
                                </p:cTn>
                              </p:par>
                              <p:par>
                                <p:cTn id="24" presetID="9" presetClass="emph" presetSubtype="0" grpId="0" nodeType="withEffect">
                                  <p:stCondLst>
                                    <p:cond delay="0"/>
                                  </p:stCondLst>
                                  <p:childTnLst>
                                    <p:set>
                                      <p:cBhvr>
                                        <p:cTn id="25" dur="indefinite"/>
                                        <p:tgtEl>
                                          <p:spTgt spid="11"/>
                                        </p:tgtEl>
                                        <p:attrNameLst>
                                          <p:attrName>style.opacity</p:attrName>
                                        </p:attrNameLst>
                                      </p:cBhvr>
                                      <p:to>
                                        <p:strVal val="0.5"/>
                                      </p:to>
                                    </p:set>
                                    <p:animEffect filter="image" prLst="opacity: 0.5">
                                      <p:cBhvr rctx="IE">
                                        <p:cTn id="26" dur="indefinite"/>
                                        <p:tgtEl>
                                          <p:spTgt spid="11"/>
                                        </p:tgtEl>
                                      </p:cBhvr>
                                    </p:animEffect>
                                  </p:childTnLst>
                                </p:cTn>
                              </p:par>
                              <p:par>
                                <p:cTn id="27" presetID="9" presetClass="emph" presetSubtype="0" nodeType="withEffect">
                                  <p:stCondLst>
                                    <p:cond delay="0"/>
                                  </p:stCondLst>
                                  <p:childTnLst>
                                    <p:set>
                                      <p:cBhvr>
                                        <p:cTn id="28" dur="indefinite"/>
                                        <p:tgtEl>
                                          <p:spTgt spid="3"/>
                                        </p:tgtEl>
                                        <p:attrNameLst>
                                          <p:attrName>style.opacity</p:attrName>
                                        </p:attrNameLst>
                                      </p:cBhvr>
                                      <p:to>
                                        <p:strVal val="0.5"/>
                                      </p:to>
                                    </p:set>
                                    <p:animEffect filter="image" prLst="opacity: 0.5">
                                      <p:cBhvr rctx="IE">
                                        <p:cTn id="29" dur="indefinite"/>
                                        <p:tgtEl>
                                          <p:spTgt spid="3"/>
                                        </p:tgtEl>
                                      </p:cBhvr>
                                    </p:animEffect>
                                  </p:childTnLst>
                                </p:cTn>
                              </p:par>
                              <p:par>
                                <p:cTn id="30" presetID="9" presetClass="emph" presetSubtype="0" grpId="0" nodeType="withEffect">
                                  <p:stCondLst>
                                    <p:cond delay="0"/>
                                  </p:stCondLst>
                                  <p:childTnLst>
                                    <p:set>
                                      <p:cBhvr>
                                        <p:cTn id="31" dur="indefinite"/>
                                        <p:tgtEl>
                                          <p:spTgt spid="13"/>
                                        </p:tgtEl>
                                        <p:attrNameLst>
                                          <p:attrName>style.opacity</p:attrName>
                                        </p:attrNameLst>
                                      </p:cBhvr>
                                      <p:to>
                                        <p:strVal val="0.5"/>
                                      </p:to>
                                    </p:set>
                                    <p:animEffect filter="image" prLst="opacity: 0.5">
                                      <p:cBhvr rctx="IE">
                                        <p:cTn id="32" dur="indefinite"/>
                                        <p:tgtEl>
                                          <p:spTgt spid="13"/>
                                        </p:tgtEl>
                                      </p:cBhvr>
                                    </p:animEffect>
                                  </p:childTnLst>
                                </p:cTn>
                              </p:par>
                              <p:par>
                                <p:cTn id="33" presetID="9" presetClass="emph" presetSubtype="0" grpId="0" nodeType="withEffect">
                                  <p:stCondLst>
                                    <p:cond delay="0"/>
                                  </p:stCondLst>
                                  <p:childTnLst>
                                    <p:set>
                                      <p:cBhvr>
                                        <p:cTn id="34" dur="indefinite"/>
                                        <p:tgtEl>
                                          <p:spTgt spid="12"/>
                                        </p:tgtEl>
                                        <p:attrNameLst>
                                          <p:attrName>style.opacity</p:attrName>
                                        </p:attrNameLst>
                                      </p:cBhvr>
                                      <p:to>
                                        <p:strVal val="0.5"/>
                                      </p:to>
                                    </p:set>
                                    <p:animEffect filter="image" prLst="opacity: 0.5">
                                      <p:cBhvr rctx="IE">
                                        <p:cTn id="35" dur="indefinite"/>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4" grpId="1"/>
      <p:bldP spid="17"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21F81-5072-4FBF-EEA6-C35A3BE476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80B90-BF66-4AE0-65C2-6F9BF11E0A78}"/>
              </a:ext>
            </a:extLst>
          </p:cNvPr>
          <p:cNvSpPr>
            <a:spLocks noGrp="1"/>
          </p:cNvSpPr>
          <p:nvPr>
            <p:ph type="title" idx="4294967295"/>
          </p:nvPr>
        </p:nvSpPr>
        <p:spPr>
          <a:xfrm>
            <a:off x="145791" y="396940"/>
            <a:ext cx="8845550" cy="461963"/>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defTabSz="152402">
              <a:lnSpc>
                <a:spcPct val="100000"/>
              </a:lnSpc>
              <a:spcBef>
                <a:spcPts val="0"/>
              </a:spcBef>
              <a:defRPr/>
            </a:pPr>
            <a:r>
              <a:rPr lang="en-US" sz="2400">
                <a:solidFill>
                  <a:schemeClr val="accent2"/>
                </a:solidFill>
                <a:latin typeface="Clancy"/>
                <a:ea typeface="+mn-ea"/>
                <a:cs typeface="+mn-cs"/>
              </a:rPr>
              <a:t>Text interfaces</a:t>
            </a:r>
            <a:r>
              <a:rPr lang="en-US" sz="2800">
                <a:solidFill>
                  <a:srgbClr val="000000"/>
                </a:solidFill>
                <a:latin typeface="Clancy"/>
                <a:ea typeface="+mn-ea"/>
                <a:cs typeface="+mn-cs"/>
              </a:rPr>
              <a:t>: </a:t>
            </a:r>
            <a:r>
              <a:rPr lang="en-US" sz="2400">
                <a:solidFill>
                  <a:schemeClr val="bg1">
                    <a:lumMod val="49000"/>
                  </a:schemeClr>
                </a:solidFill>
                <a:latin typeface="Clancy"/>
                <a:ea typeface="+mn-ea"/>
                <a:cs typeface="+mn-cs"/>
              </a:rPr>
              <a:t>efficiency, automation, adaptability</a:t>
            </a:r>
            <a:r>
              <a:rPr lang="en-US" sz="2400">
                <a:solidFill>
                  <a:schemeClr val="bg1">
                    <a:lumMod val="49000"/>
                  </a:schemeClr>
                </a:solidFill>
                <a:latin typeface="Clancy"/>
                <a:ea typeface="+mj-lt"/>
                <a:cs typeface="+mj-lt"/>
              </a:rPr>
              <a:t> </a:t>
            </a:r>
            <a:endParaRPr lang="en-US" sz="2400">
              <a:solidFill>
                <a:schemeClr val="bg1">
                  <a:lumMod val="49000"/>
                </a:schemeClr>
              </a:solidFill>
              <a:latin typeface="Calibri Light"/>
              <a:ea typeface="Calibri Light"/>
              <a:cs typeface="Calibri Light"/>
            </a:endParaRPr>
          </a:p>
        </p:txBody>
      </p:sp>
      <p:sp>
        <p:nvSpPr>
          <p:cNvPr id="4" name="TextBox 3">
            <a:extLst>
              <a:ext uri="{FF2B5EF4-FFF2-40B4-BE49-F238E27FC236}">
                <a16:creationId xmlns:a16="http://schemas.microsoft.com/office/drawing/2014/main" id="{47B1E50D-06F8-A1B4-AAAB-853014B13E14}"/>
              </a:ext>
            </a:extLst>
          </p:cNvPr>
          <p:cNvSpPr txBox="1"/>
          <p:nvPr/>
        </p:nvSpPr>
        <p:spPr>
          <a:xfrm>
            <a:off x="221602" y="1032199"/>
            <a:ext cx="8234265" cy="503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00000"/>
                </a:solidFill>
                <a:latin typeface="Calibri"/>
                <a:ea typeface="Calibri"/>
                <a:cs typeface="Calibri"/>
              </a:rPr>
              <a:t>The command line is a starting barrier because there's </a:t>
            </a:r>
            <a:r>
              <a:rPr lang="en-US" sz="2000" i="1" dirty="0">
                <a:solidFill>
                  <a:srgbClr val="000000"/>
                </a:solidFill>
                <a:latin typeface="Calibri"/>
                <a:ea typeface="Calibri"/>
                <a:cs typeface="Calibri"/>
              </a:rPr>
              <a:t>no visual feedback</a:t>
            </a:r>
            <a:endParaRPr lang="en-GB" sz="650" i="1" dirty="0">
              <a:ea typeface="Calibri"/>
              <a:cs typeface="Calibri"/>
            </a:endParaRPr>
          </a:p>
          <a:p>
            <a:pPr algn="ctr"/>
            <a:endParaRPr lang="en-GB"/>
          </a:p>
        </p:txBody>
      </p:sp>
      <p:pic>
        <p:nvPicPr>
          <p:cNvPr id="6" name="Picture 5">
            <a:extLst>
              <a:ext uri="{FF2B5EF4-FFF2-40B4-BE49-F238E27FC236}">
                <a16:creationId xmlns:a16="http://schemas.microsoft.com/office/drawing/2014/main" id="{4D930361-E581-C6FE-BF03-5DABA4B08697}"/>
              </a:ext>
            </a:extLst>
          </p:cNvPr>
          <p:cNvPicPr>
            <a:picLocks noChangeAspect="1"/>
          </p:cNvPicPr>
          <p:nvPr/>
        </p:nvPicPr>
        <p:blipFill>
          <a:blip r:embed="rId2"/>
          <a:stretch>
            <a:fillRect/>
          </a:stretch>
        </p:blipFill>
        <p:spPr>
          <a:xfrm>
            <a:off x="290707" y="1376557"/>
            <a:ext cx="3629025" cy="314325"/>
          </a:xfrm>
          <a:prstGeom prst="rect">
            <a:avLst/>
          </a:prstGeom>
        </p:spPr>
      </p:pic>
      <p:sp>
        <p:nvSpPr>
          <p:cNvPr id="7" name="TextBox 6">
            <a:extLst>
              <a:ext uri="{FF2B5EF4-FFF2-40B4-BE49-F238E27FC236}">
                <a16:creationId xmlns:a16="http://schemas.microsoft.com/office/drawing/2014/main" id="{834053DC-8A2C-33C8-8FAB-F3614B1A2E45}"/>
              </a:ext>
            </a:extLst>
          </p:cNvPr>
          <p:cNvSpPr txBox="1"/>
          <p:nvPr/>
        </p:nvSpPr>
        <p:spPr>
          <a:xfrm>
            <a:off x="220954" y="3046806"/>
            <a:ext cx="8770774" cy="5168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548"/>
              </a:lnSpc>
            </a:pPr>
            <a:r>
              <a:rPr lang="en-US" sz="2000" dirty="0">
                <a:ea typeface="Calibri"/>
                <a:cs typeface="Calibri"/>
              </a:rPr>
              <a:t>Error messages are highly specific, which means we can </a:t>
            </a:r>
            <a:r>
              <a:rPr lang="en-US" sz="2000" dirty="0">
                <a:solidFill>
                  <a:schemeClr val="accent1"/>
                </a:solidFill>
                <a:ea typeface="Calibri"/>
                <a:cs typeface="Calibri"/>
              </a:rPr>
              <a:t>solve our problems</a:t>
            </a:r>
            <a:endParaRPr lang="en-US" sz="2000">
              <a:solidFill>
                <a:schemeClr val="accent1"/>
              </a:solidFill>
              <a:ea typeface="Calibri"/>
              <a:cs typeface="Calibri"/>
            </a:endParaRPr>
          </a:p>
          <a:p>
            <a:pPr algn="ctr"/>
            <a:endParaRPr lang="en-GB">
              <a:ea typeface="Calibri"/>
              <a:cs typeface="Calibri"/>
            </a:endParaRPr>
          </a:p>
        </p:txBody>
      </p:sp>
      <p:sp>
        <p:nvSpPr>
          <p:cNvPr id="9" name="TextBox 8">
            <a:extLst>
              <a:ext uri="{FF2B5EF4-FFF2-40B4-BE49-F238E27FC236}">
                <a16:creationId xmlns:a16="http://schemas.microsoft.com/office/drawing/2014/main" id="{E400C5AF-C2AE-F990-FB38-F2F566500676}"/>
              </a:ext>
            </a:extLst>
          </p:cNvPr>
          <p:cNvSpPr txBox="1"/>
          <p:nvPr/>
        </p:nvSpPr>
        <p:spPr>
          <a:xfrm>
            <a:off x="224722" y="3561863"/>
            <a:ext cx="8549173" cy="418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705"/>
              </a:lnSpc>
            </a:pPr>
            <a:r>
              <a:rPr lang="en-US" sz="2000" dirty="0">
                <a:solidFill>
                  <a:srgbClr val="000000"/>
                </a:solidFill>
                <a:latin typeface="Calibri"/>
              </a:rPr>
              <a:t>Can write down </a:t>
            </a:r>
            <a:r>
              <a:rPr lang="en-US" sz="2000" u="sng" dirty="0">
                <a:solidFill>
                  <a:srgbClr val="000000"/>
                </a:solidFill>
                <a:latin typeface="Calibri"/>
              </a:rPr>
              <a:t>exactly</a:t>
            </a:r>
            <a:r>
              <a:rPr lang="en-US" sz="2000" dirty="0">
                <a:solidFill>
                  <a:srgbClr val="000000"/>
                </a:solidFill>
                <a:latin typeface="Calibri"/>
              </a:rPr>
              <a:t> what to do into a </a:t>
            </a:r>
            <a:r>
              <a:rPr lang="en-US" sz="2000" u="sng" dirty="0">
                <a:solidFill>
                  <a:schemeClr val="accent1">
                    <a:lumMod val="49000"/>
                  </a:schemeClr>
                </a:solidFill>
                <a:latin typeface="Calibri"/>
              </a:rPr>
              <a:t>shell script</a:t>
            </a:r>
            <a:r>
              <a:rPr lang="en-US" sz="2000" dirty="0">
                <a:solidFill>
                  <a:srgbClr val="000000"/>
                </a:solidFill>
                <a:latin typeface="Calibri"/>
              </a:rPr>
              <a:t> (</a:t>
            </a:r>
            <a:r>
              <a:rPr lang="en-US" sz="2000" dirty="0">
                <a:solidFill>
                  <a:srgbClr val="000000"/>
                </a:solidFill>
                <a:latin typeface="Roboto Mono"/>
                <a:ea typeface="Roboto Mono"/>
              </a:rPr>
              <a:t>.</a:t>
            </a:r>
            <a:r>
              <a:rPr lang="en-US" sz="2000" dirty="0" err="1">
                <a:solidFill>
                  <a:srgbClr val="000000"/>
                </a:solidFill>
                <a:latin typeface="Roboto Mono"/>
                <a:ea typeface="Roboto Mono"/>
              </a:rPr>
              <a:t>sh</a:t>
            </a:r>
            <a:r>
              <a:rPr lang="en-US" sz="2000" dirty="0">
                <a:solidFill>
                  <a:srgbClr val="000000"/>
                </a:solidFill>
                <a:latin typeface="Calibri"/>
              </a:rPr>
              <a:t>)</a:t>
            </a:r>
            <a:endParaRPr lang="en-US" dirty="0"/>
          </a:p>
        </p:txBody>
      </p:sp>
      <p:pic>
        <p:nvPicPr>
          <p:cNvPr id="10" name="Picture 9">
            <a:extLst>
              <a:ext uri="{FF2B5EF4-FFF2-40B4-BE49-F238E27FC236}">
                <a16:creationId xmlns:a16="http://schemas.microsoft.com/office/drawing/2014/main" id="{35FC8C78-C34C-D685-4FF4-8DA5F5B236B0}"/>
              </a:ext>
            </a:extLst>
          </p:cNvPr>
          <p:cNvPicPr>
            <a:picLocks noChangeAspect="1"/>
          </p:cNvPicPr>
          <p:nvPr/>
        </p:nvPicPr>
        <p:blipFill>
          <a:blip r:embed="rId3"/>
          <a:stretch>
            <a:fillRect/>
          </a:stretch>
        </p:blipFill>
        <p:spPr>
          <a:xfrm>
            <a:off x="291387" y="4014074"/>
            <a:ext cx="4933950" cy="419100"/>
          </a:xfrm>
          <a:prstGeom prst="rect">
            <a:avLst/>
          </a:prstGeom>
        </p:spPr>
      </p:pic>
      <p:pic>
        <p:nvPicPr>
          <p:cNvPr id="3" name="Picture 2">
            <a:extLst>
              <a:ext uri="{FF2B5EF4-FFF2-40B4-BE49-F238E27FC236}">
                <a16:creationId xmlns:a16="http://schemas.microsoft.com/office/drawing/2014/main" id="{D7965F84-3E08-F254-AAD8-A2B23C2AAA02}"/>
              </a:ext>
            </a:extLst>
          </p:cNvPr>
          <p:cNvPicPr>
            <a:picLocks noChangeAspect="1"/>
          </p:cNvPicPr>
          <p:nvPr/>
        </p:nvPicPr>
        <p:blipFill>
          <a:blip r:embed="rId4"/>
          <a:stretch>
            <a:fillRect/>
          </a:stretch>
        </p:blipFill>
        <p:spPr>
          <a:xfrm>
            <a:off x="291095" y="2610325"/>
            <a:ext cx="6334125" cy="438150"/>
          </a:xfrm>
          <a:prstGeom prst="rect">
            <a:avLst/>
          </a:prstGeom>
        </p:spPr>
      </p:pic>
      <p:sp>
        <p:nvSpPr>
          <p:cNvPr id="13" name="Title 1">
            <a:extLst>
              <a:ext uri="{FF2B5EF4-FFF2-40B4-BE49-F238E27FC236}">
                <a16:creationId xmlns:a16="http://schemas.microsoft.com/office/drawing/2014/main" id="{F4E2B199-E449-44B1-ABD0-D0EE789A346B}"/>
              </a:ext>
            </a:extLst>
          </p:cNvPr>
          <p:cNvSpPr txBox="1">
            <a:spLocks/>
          </p:cNvSpPr>
          <p:nvPr/>
        </p:nvSpPr>
        <p:spPr>
          <a:xfrm>
            <a:off x="629638" y="113155"/>
            <a:ext cx="907160" cy="346277"/>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a:solidFill>
                  <a:schemeClr val="tx2"/>
                </a:solidFill>
                <a:latin typeface="Roboto Mono"/>
                <a:ea typeface="Roboto Mono"/>
                <a:cs typeface="+mn-cs"/>
              </a:rPr>
              <a:t>ssh</a:t>
            </a:r>
            <a:endParaRPr lang="en-US" sz="2000">
              <a:solidFill>
                <a:schemeClr val="tx2"/>
              </a:solidFill>
              <a:latin typeface="Roboto Mono"/>
              <a:ea typeface="Roboto Mono"/>
              <a:cs typeface="Calibri Light"/>
            </a:endParaRPr>
          </a:p>
        </p:txBody>
      </p:sp>
      <p:sp>
        <p:nvSpPr>
          <p:cNvPr id="5" name="TextBox 4">
            <a:extLst>
              <a:ext uri="{FF2B5EF4-FFF2-40B4-BE49-F238E27FC236}">
                <a16:creationId xmlns:a16="http://schemas.microsoft.com/office/drawing/2014/main" id="{FF25D892-21D1-182C-2472-1CB0ADE69560}"/>
              </a:ext>
            </a:extLst>
          </p:cNvPr>
          <p:cNvSpPr txBox="1"/>
          <p:nvPr/>
        </p:nvSpPr>
        <p:spPr>
          <a:xfrm>
            <a:off x="222250" y="1600200"/>
            <a:ext cx="4572000" cy="54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lnSpc>
                <a:spcPts val="4005"/>
              </a:lnSpc>
            </a:pPr>
            <a:r>
              <a:rPr lang="en-US" sz="2000" b="0" i="0" u="none" strike="noStrike" dirty="0">
                <a:solidFill>
                  <a:srgbClr val="000000"/>
                </a:solidFill>
                <a:latin typeface="Calibri"/>
              </a:rPr>
              <a:t>It will be </a:t>
            </a:r>
            <a:r>
              <a:rPr lang="en-US" sz="2000" b="0" i="0" u="none" strike="noStrike" dirty="0">
                <a:solidFill>
                  <a:srgbClr val="ED7D31"/>
                </a:solidFill>
                <a:latin typeface="Calibri"/>
              </a:rPr>
              <a:t>silent </a:t>
            </a:r>
            <a:r>
              <a:rPr lang="en-US" sz="2000" b="0" i="0" u="none" strike="noStrike" dirty="0">
                <a:solidFill>
                  <a:srgbClr val="000000"/>
                </a:solidFill>
                <a:latin typeface="Calibri"/>
              </a:rPr>
              <a:t>if things 'just work'</a:t>
            </a:r>
            <a:r>
              <a:rPr lang="en-US" sz="2000" b="0" i="0" dirty="0">
                <a:latin typeface="Calibri"/>
              </a:rPr>
              <a:t>​</a:t>
            </a:r>
          </a:p>
        </p:txBody>
      </p:sp>
      <p:sp>
        <p:nvSpPr>
          <p:cNvPr id="8" name="TextBox 7">
            <a:extLst>
              <a:ext uri="{FF2B5EF4-FFF2-40B4-BE49-F238E27FC236}">
                <a16:creationId xmlns:a16="http://schemas.microsoft.com/office/drawing/2014/main" id="{27CA857F-9462-8552-6F80-1938592898FB}"/>
              </a:ext>
            </a:extLst>
          </p:cNvPr>
          <p:cNvSpPr txBox="1"/>
          <p:nvPr/>
        </p:nvSpPr>
        <p:spPr>
          <a:xfrm>
            <a:off x="222250" y="2146300"/>
            <a:ext cx="6953250" cy="54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lnSpc>
                <a:spcPts val="4005"/>
              </a:lnSpc>
            </a:pPr>
            <a:r>
              <a:rPr lang="en-US" sz="2000" b="0" i="0" u="none" strike="noStrike" dirty="0">
                <a:solidFill>
                  <a:srgbClr val="000000"/>
                </a:solidFill>
                <a:latin typeface="Calibri"/>
              </a:rPr>
              <a:t>Otherwise, it will throw back </a:t>
            </a:r>
            <a:r>
              <a:rPr lang="en-US" sz="2000" b="0" i="0" u="none" strike="noStrike" dirty="0">
                <a:solidFill>
                  <a:srgbClr val="C00000"/>
                </a:solidFill>
                <a:latin typeface="Calibri"/>
              </a:rPr>
              <a:t>error messages</a:t>
            </a:r>
            <a:r>
              <a:rPr lang="en-US" sz="2000" b="0" i="0" u="none" strike="noStrike" dirty="0">
                <a:solidFill>
                  <a:srgbClr val="000000"/>
                </a:solidFill>
                <a:latin typeface="Calibri"/>
              </a:rPr>
              <a:t> to the terminal</a:t>
            </a:r>
            <a:endParaRPr lang="en-US" sz="2000" dirty="0">
              <a:ea typeface="Calibri"/>
              <a:cs typeface="Calibri"/>
            </a:endParaRPr>
          </a:p>
        </p:txBody>
      </p:sp>
    </p:spTree>
    <p:extLst>
      <p:ext uri="{BB962C8B-B14F-4D97-AF65-F5344CB8AC3E}">
        <p14:creationId xmlns:p14="http://schemas.microsoft.com/office/powerpoint/2010/main" val="330656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D4306-EEE4-63BE-1823-69EED9F8ED3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11CF54E-6128-0F50-78DB-9A6A4CAFC595}"/>
              </a:ext>
            </a:extLst>
          </p:cNvPr>
          <p:cNvSpPr txBox="1">
            <a:spLocks/>
          </p:cNvSpPr>
          <p:nvPr/>
        </p:nvSpPr>
        <p:spPr>
          <a:xfrm>
            <a:off x="18287" y="487512"/>
            <a:ext cx="9114935" cy="276999"/>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1600" dirty="0">
                <a:solidFill>
                  <a:srgbClr val="000000"/>
                </a:solidFill>
                <a:latin typeface="Calibri"/>
                <a:ea typeface="Calibri"/>
                <a:cs typeface="Calibri"/>
              </a:rPr>
              <a:t>Keeping things in text makes it simple to </a:t>
            </a:r>
            <a:r>
              <a:rPr lang="en-US" sz="1600" dirty="0">
                <a:solidFill>
                  <a:srgbClr val="7030A0"/>
                </a:solidFill>
                <a:latin typeface="Roboto Mono"/>
                <a:ea typeface="Roboto Mono"/>
                <a:cs typeface="Calibri"/>
              </a:rPr>
              <a:t>edit</a:t>
            </a:r>
            <a:endParaRPr lang="en-US" sz="1600" dirty="0">
              <a:latin typeface="Roboto Mono"/>
              <a:ea typeface="Roboto Mono"/>
              <a:cs typeface="Calibri"/>
            </a:endParaRPr>
          </a:p>
        </p:txBody>
      </p:sp>
      <p:sp>
        <p:nvSpPr>
          <p:cNvPr id="7" name="Title 1">
            <a:extLst>
              <a:ext uri="{FF2B5EF4-FFF2-40B4-BE49-F238E27FC236}">
                <a16:creationId xmlns:a16="http://schemas.microsoft.com/office/drawing/2014/main" id="{8BB448D3-49F0-061E-9514-01DE34163289}"/>
              </a:ext>
            </a:extLst>
          </p:cNvPr>
          <p:cNvSpPr txBox="1">
            <a:spLocks/>
          </p:cNvSpPr>
          <p:nvPr/>
        </p:nvSpPr>
        <p:spPr>
          <a:xfrm>
            <a:off x="129979" y="103199"/>
            <a:ext cx="3019469" cy="345199"/>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dirty="0">
                <a:solidFill>
                  <a:schemeClr val="tx2"/>
                </a:solidFill>
                <a:latin typeface="Roboto Mono"/>
                <a:ea typeface="Roboto Mono"/>
                <a:cs typeface="+mn-cs"/>
              </a:rPr>
              <a:t>Text edit</a:t>
            </a:r>
            <a:r>
              <a:rPr lang="en-US" sz="2000" dirty="0">
                <a:solidFill>
                  <a:schemeClr val="tx2"/>
                </a:solidFill>
                <a:latin typeface="Calibri"/>
                <a:ea typeface="Roboto Mono"/>
                <a:cs typeface="Calibri"/>
              </a:rPr>
              <a:t>ing</a:t>
            </a:r>
            <a:endParaRPr lang="en-US" sz="2000" b="1" dirty="0">
              <a:solidFill>
                <a:schemeClr val="tx2"/>
              </a:solidFill>
              <a:latin typeface="Calibri"/>
              <a:ea typeface="Roboto Mono"/>
              <a:cs typeface="Calibri"/>
            </a:endParaRPr>
          </a:p>
        </p:txBody>
      </p:sp>
      <p:sp>
        <p:nvSpPr>
          <p:cNvPr id="3" name="TextBox 2">
            <a:extLst>
              <a:ext uri="{FF2B5EF4-FFF2-40B4-BE49-F238E27FC236}">
                <a16:creationId xmlns:a16="http://schemas.microsoft.com/office/drawing/2014/main" id="{716BA7C2-1485-FB09-6E7D-AF9261F5342B}"/>
              </a:ext>
            </a:extLst>
          </p:cNvPr>
          <p:cNvSpPr txBox="1"/>
          <p:nvPr/>
        </p:nvSpPr>
        <p:spPr>
          <a:xfrm>
            <a:off x="7947837" y="3203058"/>
            <a:ext cx="118951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Roboto Mono"/>
                <a:ea typeface="Roboto Mono"/>
                <a:hlinkClick r:id="rId2"/>
              </a:rPr>
              <a:t>unsw.</a:t>
            </a:r>
            <a:br>
              <a:rPr lang="en-US" sz="1400" dirty="0">
                <a:latin typeface="Roboto Mono"/>
                <a:ea typeface="Roboto Mono"/>
                <a:hlinkClick r:id="rId2"/>
              </a:rPr>
            </a:br>
            <a:r>
              <a:rPr lang="en-US" sz="1400" dirty="0">
                <a:latin typeface="Roboto Mono"/>
                <a:ea typeface="Roboto Mono"/>
                <a:hlinkClick r:id="rId2"/>
              </a:rPr>
              <a:t>atlassian.net/wiki/spaces/</a:t>
            </a:r>
            <a:r>
              <a:rPr lang="en-US" sz="1400" b="1" dirty="0">
                <a:latin typeface="Roboto Mono"/>
                <a:ea typeface="Roboto Mono"/>
                <a:hlinkClick r:id="rId2"/>
              </a:rPr>
              <a:t>DUD</a:t>
            </a:r>
            <a:r>
              <a:rPr lang="en-US" sz="1400" dirty="0">
                <a:latin typeface="Roboto Mono"/>
                <a:ea typeface="Roboto Mono"/>
                <a:hlinkClick r:id="rId2"/>
              </a:rPr>
              <a:t>/overview</a:t>
            </a:r>
            <a:endParaRPr lang="en-US" sz="1400" dirty="0">
              <a:latin typeface="Roboto Mono"/>
              <a:ea typeface="Roboto Mono"/>
            </a:endParaRPr>
          </a:p>
          <a:p>
            <a:pPr algn="ctr"/>
            <a:endParaRPr lang="en-GB" sz="1400" dirty="0">
              <a:ea typeface="Calibri"/>
              <a:cs typeface="Calibri"/>
            </a:endParaRPr>
          </a:p>
        </p:txBody>
      </p:sp>
      <p:sp>
        <p:nvSpPr>
          <p:cNvPr id="9" name="TextBox 8">
            <a:extLst>
              <a:ext uri="{FF2B5EF4-FFF2-40B4-BE49-F238E27FC236}">
                <a16:creationId xmlns:a16="http://schemas.microsoft.com/office/drawing/2014/main" id="{8507492F-48F3-2DC1-B018-E1C4FE96AEA6}"/>
              </a:ext>
            </a:extLst>
          </p:cNvPr>
          <p:cNvSpPr txBox="1"/>
          <p:nvPr/>
        </p:nvSpPr>
        <p:spPr>
          <a:xfrm>
            <a:off x="7802140" y="1161865"/>
            <a:ext cx="1481913" cy="750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solidFill>
                  <a:srgbClr val="000000"/>
                </a:solidFill>
                <a:latin typeface="Calibri"/>
                <a:ea typeface="Calibri"/>
                <a:cs typeface="Calibri"/>
              </a:rPr>
              <a:t>References online</a:t>
            </a:r>
            <a:endParaRPr lang="en-US" sz="1800">
              <a:ea typeface="Calibri"/>
              <a:cs typeface="Calibri"/>
            </a:endParaRPr>
          </a:p>
          <a:p>
            <a:pPr algn="ctr"/>
            <a:endParaRPr lang="en-GB"/>
          </a:p>
        </p:txBody>
      </p:sp>
      <p:sp>
        <p:nvSpPr>
          <p:cNvPr id="10" name="TextBox 9">
            <a:extLst>
              <a:ext uri="{FF2B5EF4-FFF2-40B4-BE49-F238E27FC236}">
                <a16:creationId xmlns:a16="http://schemas.microsoft.com/office/drawing/2014/main" id="{221637C7-F125-7210-1B5D-8E2354562543}"/>
              </a:ext>
            </a:extLst>
          </p:cNvPr>
          <p:cNvSpPr txBox="1"/>
          <p:nvPr/>
        </p:nvSpPr>
        <p:spPr>
          <a:xfrm>
            <a:off x="7961127" y="2571750"/>
            <a:ext cx="1169582" cy="750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00000"/>
                </a:solidFill>
                <a:latin typeface="Calibri"/>
                <a:ea typeface="Calibri"/>
                <a:cs typeface="Calibri"/>
              </a:rPr>
              <a:t>Discworld User Docs</a:t>
            </a:r>
            <a:endParaRPr lang="en-US" sz="1800" b="1">
              <a:ea typeface="Calibri"/>
              <a:cs typeface="Calibri"/>
            </a:endParaRPr>
          </a:p>
          <a:p>
            <a:pPr algn="ctr"/>
            <a:endParaRPr lang="en-GB"/>
          </a:p>
        </p:txBody>
      </p:sp>
      <p:sp>
        <p:nvSpPr>
          <p:cNvPr id="12" name="TextBox 11">
            <a:extLst>
              <a:ext uri="{FF2B5EF4-FFF2-40B4-BE49-F238E27FC236}">
                <a16:creationId xmlns:a16="http://schemas.microsoft.com/office/drawing/2014/main" id="{62A488A9-FF92-ED68-ADA0-2352A4B0E19A}"/>
              </a:ext>
            </a:extLst>
          </p:cNvPr>
          <p:cNvSpPr txBox="1"/>
          <p:nvPr/>
        </p:nvSpPr>
        <p:spPr>
          <a:xfrm>
            <a:off x="7947837" y="2226192"/>
            <a:ext cx="325623" cy="565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r>
              <a:rPr lang="en-US" sz="2400" b="0" i="0" u="none" strike="noStrike" baseline="0" dirty="0">
                <a:solidFill>
                  <a:srgbClr val="000000"/>
                </a:solidFill>
                <a:latin typeface="Calibri"/>
              </a:rPr>
              <a:t>📖</a:t>
            </a:r>
            <a:r>
              <a:rPr lang="en-US" sz="2400" b="0" i="0" dirty="0">
                <a:latin typeface="Calibri"/>
              </a:rPr>
              <a:t>​</a:t>
            </a:r>
            <a:endParaRPr lang="en-US" sz="2400" b="0" i="0">
              <a:latin typeface="Calibri"/>
              <a:ea typeface="Calibri"/>
              <a:cs typeface="Calibri"/>
            </a:endParaRPr>
          </a:p>
          <a:p>
            <a:pPr algn="ctr"/>
            <a:endParaRPr lang="en-GB"/>
          </a:p>
        </p:txBody>
      </p:sp>
      <p:sp>
        <p:nvSpPr>
          <p:cNvPr id="13" name="TextBox 12">
            <a:extLst>
              <a:ext uri="{FF2B5EF4-FFF2-40B4-BE49-F238E27FC236}">
                <a16:creationId xmlns:a16="http://schemas.microsoft.com/office/drawing/2014/main" id="{E31F85A8-AFA0-DA06-C745-E0941AB62BEC}"/>
              </a:ext>
            </a:extLst>
          </p:cNvPr>
          <p:cNvSpPr txBox="1"/>
          <p:nvPr/>
        </p:nvSpPr>
        <p:spPr>
          <a:xfrm>
            <a:off x="8413012" y="2153093"/>
            <a:ext cx="877186" cy="715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0" i="0" u="none" strike="noStrike" baseline="0">
                <a:solidFill>
                  <a:srgbClr val="000000"/>
                </a:solidFill>
                <a:latin typeface="Calibri Light"/>
                <a:ea typeface="Calibri Light"/>
                <a:cs typeface="Calibri Light"/>
              </a:rPr>
              <a:t>🐢</a:t>
            </a:r>
            <a:endParaRPr lang="en-GB"/>
          </a:p>
          <a:p>
            <a:pPr algn="ctr"/>
            <a:endParaRPr lang="en-GB"/>
          </a:p>
        </p:txBody>
      </p:sp>
      <p:pic>
        <p:nvPicPr>
          <p:cNvPr id="2" name="Picture 1">
            <a:extLst>
              <a:ext uri="{FF2B5EF4-FFF2-40B4-BE49-F238E27FC236}">
                <a16:creationId xmlns:a16="http://schemas.microsoft.com/office/drawing/2014/main" id="{00F03E52-5C14-788B-C6A6-DB77B18D8B52}"/>
              </a:ext>
            </a:extLst>
          </p:cNvPr>
          <p:cNvPicPr>
            <a:picLocks noChangeAspect="1"/>
          </p:cNvPicPr>
          <p:nvPr/>
        </p:nvPicPr>
        <p:blipFill>
          <a:blip r:embed="rId3"/>
          <a:stretch>
            <a:fillRect/>
          </a:stretch>
        </p:blipFill>
        <p:spPr>
          <a:xfrm>
            <a:off x="3469" y="846802"/>
            <a:ext cx="5505450" cy="304800"/>
          </a:xfrm>
          <a:prstGeom prst="rect">
            <a:avLst/>
          </a:prstGeom>
        </p:spPr>
      </p:pic>
      <p:pic>
        <p:nvPicPr>
          <p:cNvPr id="4" name="Picture 3">
            <a:extLst>
              <a:ext uri="{FF2B5EF4-FFF2-40B4-BE49-F238E27FC236}">
                <a16:creationId xmlns:a16="http://schemas.microsoft.com/office/drawing/2014/main" id="{76BDD38D-47FB-2BD9-7D36-8CC0B49D3C41}"/>
              </a:ext>
            </a:extLst>
          </p:cNvPr>
          <p:cNvPicPr>
            <a:picLocks noChangeAspect="1"/>
          </p:cNvPicPr>
          <p:nvPr/>
        </p:nvPicPr>
        <p:blipFill>
          <a:blip r:embed="rId4"/>
          <a:stretch>
            <a:fillRect/>
          </a:stretch>
        </p:blipFill>
        <p:spPr>
          <a:xfrm>
            <a:off x="7637" y="1150411"/>
            <a:ext cx="2800350" cy="304800"/>
          </a:xfrm>
          <a:prstGeom prst="rect">
            <a:avLst/>
          </a:prstGeom>
        </p:spPr>
      </p:pic>
      <p:sp>
        <p:nvSpPr>
          <p:cNvPr id="6" name="TextBox 5">
            <a:extLst>
              <a:ext uri="{FF2B5EF4-FFF2-40B4-BE49-F238E27FC236}">
                <a16:creationId xmlns:a16="http://schemas.microsoft.com/office/drawing/2014/main" id="{55CB106A-2E80-8300-9C8D-F7DF75BB2D3A}"/>
              </a:ext>
            </a:extLst>
          </p:cNvPr>
          <p:cNvSpPr txBox="1"/>
          <p:nvPr/>
        </p:nvSpPr>
        <p:spPr>
          <a:xfrm>
            <a:off x="2771903" y="1132846"/>
            <a:ext cx="1210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000000"/>
                </a:solidFill>
                <a:latin typeface="Roboto Mono"/>
                <a:ea typeface="Calibri"/>
                <a:cs typeface="Calibri"/>
              </a:rPr>
              <a:t>Cntrl</a:t>
            </a:r>
            <a:r>
              <a:rPr lang="en-US" sz="1400" dirty="0">
                <a:solidFill>
                  <a:srgbClr val="000000"/>
                </a:solidFill>
                <a:latin typeface="Roboto Mono"/>
                <a:ea typeface="Calibri"/>
                <a:cs typeface="Calibri"/>
              </a:rPr>
              <a:t> + </a:t>
            </a:r>
            <a:r>
              <a:rPr lang="en-US" sz="1400" b="1" dirty="0">
                <a:solidFill>
                  <a:srgbClr val="7030A0"/>
                </a:solidFill>
                <a:latin typeface="Roboto Mono"/>
                <a:ea typeface="Calibri"/>
                <a:cs typeface="Calibri"/>
              </a:rPr>
              <a:t>S</a:t>
            </a:r>
            <a:endParaRPr lang="en-US" sz="1400" b="1" dirty="0">
              <a:solidFill>
                <a:srgbClr val="7030A0"/>
              </a:solidFill>
              <a:latin typeface="Roboto Mono"/>
              <a:ea typeface="Roboto Mono"/>
            </a:endParaRPr>
          </a:p>
        </p:txBody>
      </p:sp>
      <p:pic>
        <p:nvPicPr>
          <p:cNvPr id="8" name="Picture 7">
            <a:extLst>
              <a:ext uri="{FF2B5EF4-FFF2-40B4-BE49-F238E27FC236}">
                <a16:creationId xmlns:a16="http://schemas.microsoft.com/office/drawing/2014/main" id="{9D407326-218D-A2D3-6EB0-3B7DE8012B71}"/>
              </a:ext>
            </a:extLst>
          </p:cNvPr>
          <p:cNvPicPr>
            <a:picLocks noChangeAspect="1"/>
          </p:cNvPicPr>
          <p:nvPr/>
        </p:nvPicPr>
        <p:blipFill>
          <a:blip r:embed="rId5"/>
          <a:srcRect t="9410" r="14229" b="3355"/>
          <a:stretch>
            <a:fillRect/>
          </a:stretch>
        </p:blipFill>
        <p:spPr>
          <a:xfrm>
            <a:off x="3873932" y="1148790"/>
            <a:ext cx="4100617" cy="298937"/>
          </a:xfrm>
          <a:prstGeom prst="rect">
            <a:avLst/>
          </a:prstGeom>
        </p:spPr>
      </p:pic>
      <p:sp>
        <p:nvSpPr>
          <p:cNvPr id="15" name="Title 1">
            <a:extLst>
              <a:ext uri="{FF2B5EF4-FFF2-40B4-BE49-F238E27FC236}">
                <a16:creationId xmlns:a16="http://schemas.microsoft.com/office/drawing/2014/main" id="{129FCCFA-27AC-36C7-67A6-A80C8C7FA5CF}"/>
              </a:ext>
            </a:extLst>
          </p:cNvPr>
          <p:cNvSpPr txBox="1">
            <a:spLocks/>
          </p:cNvSpPr>
          <p:nvPr/>
        </p:nvSpPr>
        <p:spPr>
          <a:xfrm>
            <a:off x="29492" y="1910658"/>
            <a:ext cx="9114935" cy="276999"/>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1600" dirty="0">
                <a:solidFill>
                  <a:srgbClr val="000000"/>
                </a:solidFill>
                <a:latin typeface="Calibri"/>
                <a:ea typeface="Calibri"/>
                <a:cs typeface="Calibri"/>
              </a:rPr>
              <a:t>The </a:t>
            </a:r>
            <a:r>
              <a:rPr lang="en-US" sz="1600" dirty="0">
                <a:solidFill>
                  <a:srgbClr val="7030A0"/>
                </a:solidFill>
                <a:latin typeface="Roboto Mono"/>
                <a:ea typeface="Roboto Mono"/>
                <a:cs typeface="Calibri"/>
              </a:rPr>
              <a:t>edit</a:t>
            </a:r>
            <a:r>
              <a:rPr lang="en-US" sz="1050" dirty="0">
                <a:solidFill>
                  <a:srgbClr val="7030A0"/>
                </a:solidFill>
                <a:latin typeface="Roboto Mono"/>
                <a:ea typeface="Roboto Mono"/>
                <a:cs typeface="Calibri"/>
              </a:rPr>
              <a:t> </a:t>
            </a:r>
            <a:r>
              <a:rPr lang="en-US" sz="1600" dirty="0">
                <a:solidFill>
                  <a:srgbClr val="000000"/>
                </a:solidFill>
                <a:latin typeface="Calibri"/>
                <a:ea typeface="Calibri"/>
                <a:cs typeface="Calibri"/>
              </a:rPr>
              <a:t>command opens an editor (</a:t>
            </a:r>
            <a:r>
              <a:rPr lang="en-US" sz="1600" dirty="0">
                <a:solidFill>
                  <a:schemeClr val="bg2">
                    <a:lumMod val="49000"/>
                  </a:schemeClr>
                </a:solidFill>
                <a:latin typeface="Roboto Mono"/>
                <a:ea typeface="Calibri"/>
                <a:cs typeface="Calibri"/>
              </a:rPr>
              <a:t>micro</a:t>
            </a:r>
            <a:r>
              <a:rPr lang="en-US" sz="1600" dirty="0">
                <a:solidFill>
                  <a:srgbClr val="000000"/>
                </a:solidFill>
                <a:latin typeface="Calibri"/>
                <a:ea typeface="Calibri"/>
                <a:cs typeface="Calibri"/>
              </a:rPr>
              <a:t>) with common muscle-memory </a:t>
            </a:r>
            <a:r>
              <a:rPr lang="en-US" sz="1400" dirty="0">
                <a:solidFill>
                  <a:schemeClr val="bg2">
                    <a:lumMod val="49000"/>
                  </a:schemeClr>
                </a:solidFill>
                <a:latin typeface="Calibri"/>
                <a:ea typeface="Calibri"/>
                <a:cs typeface="Calibri"/>
              </a:rPr>
              <a:t>(not most efficient)</a:t>
            </a:r>
          </a:p>
        </p:txBody>
      </p:sp>
      <p:sp>
        <p:nvSpPr>
          <p:cNvPr id="16" name="TextBox 15">
            <a:extLst>
              <a:ext uri="{FF2B5EF4-FFF2-40B4-BE49-F238E27FC236}">
                <a16:creationId xmlns:a16="http://schemas.microsoft.com/office/drawing/2014/main" id="{CD2657F9-60BE-3281-EE7D-93060C27037E}"/>
              </a:ext>
            </a:extLst>
          </p:cNvPr>
          <p:cNvSpPr txBox="1"/>
          <p:nvPr/>
        </p:nvSpPr>
        <p:spPr>
          <a:xfrm>
            <a:off x="32066" y="1536256"/>
            <a:ext cx="12662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000000"/>
                </a:solidFill>
                <a:latin typeface="Roboto Mono"/>
                <a:ea typeface="Calibri"/>
                <a:cs typeface="Calibri"/>
              </a:rPr>
              <a:t>Cntrl</a:t>
            </a:r>
            <a:r>
              <a:rPr lang="en-US" sz="1400" dirty="0">
                <a:solidFill>
                  <a:srgbClr val="000000"/>
                </a:solidFill>
                <a:latin typeface="Roboto Mono"/>
                <a:ea typeface="Calibri"/>
                <a:cs typeface="Calibri"/>
              </a:rPr>
              <a:t> + </a:t>
            </a:r>
            <a:r>
              <a:rPr lang="en-US" sz="1400" b="1" dirty="0">
                <a:solidFill>
                  <a:srgbClr val="7030A0"/>
                </a:solidFill>
                <a:latin typeface="Roboto Mono"/>
                <a:ea typeface="Calibri"/>
                <a:cs typeface="Calibri"/>
              </a:rPr>
              <a:t>Q</a:t>
            </a:r>
            <a:endParaRPr lang="en-US" sz="1400" b="1">
              <a:solidFill>
                <a:srgbClr val="7030A0"/>
              </a:solidFill>
              <a:latin typeface="Roboto Mono"/>
              <a:ea typeface="Roboto Mono"/>
            </a:endParaRPr>
          </a:p>
        </p:txBody>
      </p:sp>
      <p:pic>
        <p:nvPicPr>
          <p:cNvPr id="19" name="Picture 18">
            <a:extLst>
              <a:ext uri="{FF2B5EF4-FFF2-40B4-BE49-F238E27FC236}">
                <a16:creationId xmlns:a16="http://schemas.microsoft.com/office/drawing/2014/main" id="{6C64B3E7-BD3D-16C1-3DA7-A0855444BD0C}"/>
              </a:ext>
            </a:extLst>
          </p:cNvPr>
          <p:cNvPicPr>
            <a:picLocks noChangeAspect="1"/>
          </p:cNvPicPr>
          <p:nvPr/>
        </p:nvPicPr>
        <p:blipFill>
          <a:blip r:embed="rId6"/>
          <a:stretch>
            <a:fillRect/>
          </a:stretch>
        </p:blipFill>
        <p:spPr>
          <a:xfrm>
            <a:off x="1250857" y="1534085"/>
            <a:ext cx="3000375" cy="304800"/>
          </a:xfrm>
          <a:prstGeom prst="rect">
            <a:avLst/>
          </a:prstGeom>
        </p:spPr>
      </p:pic>
      <p:sp>
        <p:nvSpPr>
          <p:cNvPr id="20" name="Title 1">
            <a:extLst>
              <a:ext uri="{FF2B5EF4-FFF2-40B4-BE49-F238E27FC236}">
                <a16:creationId xmlns:a16="http://schemas.microsoft.com/office/drawing/2014/main" id="{4124B683-E7F1-6B69-A57E-D92A2CB97BF7}"/>
              </a:ext>
            </a:extLst>
          </p:cNvPr>
          <p:cNvSpPr txBox="1">
            <a:spLocks/>
          </p:cNvSpPr>
          <p:nvPr/>
        </p:nvSpPr>
        <p:spPr>
          <a:xfrm>
            <a:off x="18286" y="2454143"/>
            <a:ext cx="9114935" cy="276999"/>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1600" dirty="0">
                <a:solidFill>
                  <a:srgbClr val="000000"/>
                </a:solidFill>
                <a:latin typeface="Calibri"/>
                <a:ea typeface="Calibri"/>
                <a:cs typeface="Calibri"/>
              </a:rPr>
              <a:t>To save time with jobs, </a:t>
            </a:r>
            <a:r>
              <a:rPr lang="en-US" sz="1600" err="1">
                <a:solidFill>
                  <a:srgbClr val="7030A0"/>
                </a:solidFill>
                <a:latin typeface="Roboto Mono"/>
                <a:ea typeface="Calibri"/>
                <a:cs typeface="Calibri"/>
              </a:rPr>
              <a:t>sdraft</a:t>
            </a:r>
            <a:r>
              <a:rPr lang="en-US" sz="1600" dirty="0">
                <a:solidFill>
                  <a:srgbClr val="7030A0"/>
                </a:solidFill>
                <a:latin typeface="Calibri"/>
                <a:ea typeface="Calibri"/>
                <a:cs typeface="Calibri"/>
              </a:rPr>
              <a:t> </a:t>
            </a:r>
            <a:r>
              <a:rPr lang="en-US" sz="1600" dirty="0">
                <a:solidFill>
                  <a:srgbClr val="000000"/>
                </a:solidFill>
                <a:latin typeface="Calibri"/>
                <a:ea typeface="Calibri"/>
                <a:cs typeface="Calibri"/>
              </a:rPr>
              <a:t>creates a template – you </a:t>
            </a:r>
            <a:r>
              <a:rPr lang="en-US" sz="1600" dirty="0">
                <a:solidFill>
                  <a:schemeClr val="bg2">
                    <a:lumMod val="49000"/>
                  </a:schemeClr>
                </a:solidFill>
                <a:latin typeface="Roboto Mono"/>
                <a:ea typeface="Calibri"/>
                <a:cs typeface="Calibri"/>
              </a:rPr>
              <a:t>edit</a:t>
            </a:r>
            <a:r>
              <a:rPr lang="en-US" sz="1600" dirty="0">
                <a:solidFill>
                  <a:srgbClr val="000000"/>
                </a:solidFill>
                <a:latin typeface="Calibri"/>
                <a:ea typeface="Calibri"/>
                <a:cs typeface="Calibri"/>
              </a:rPr>
              <a:t> in the details</a:t>
            </a:r>
          </a:p>
        </p:txBody>
      </p:sp>
      <p:pic>
        <p:nvPicPr>
          <p:cNvPr id="21" name="Picture 20">
            <a:extLst>
              <a:ext uri="{FF2B5EF4-FFF2-40B4-BE49-F238E27FC236}">
                <a16:creationId xmlns:a16="http://schemas.microsoft.com/office/drawing/2014/main" id="{FF3EBD4F-9B1D-D16A-6806-9554419CA251}"/>
              </a:ext>
            </a:extLst>
          </p:cNvPr>
          <p:cNvPicPr>
            <a:picLocks noChangeAspect="1"/>
          </p:cNvPicPr>
          <p:nvPr/>
        </p:nvPicPr>
        <p:blipFill>
          <a:blip r:embed="rId7"/>
          <a:stretch>
            <a:fillRect/>
          </a:stretch>
        </p:blipFill>
        <p:spPr>
          <a:xfrm>
            <a:off x="2591" y="2792226"/>
            <a:ext cx="5781955" cy="251013"/>
          </a:xfrm>
          <a:prstGeom prst="rect">
            <a:avLst/>
          </a:prstGeom>
        </p:spPr>
      </p:pic>
      <p:pic>
        <p:nvPicPr>
          <p:cNvPr id="22" name="Picture 21" descr="A screenshot of a computer program&#10;&#10;AI-generated content may be incorrect.">
            <a:extLst>
              <a:ext uri="{FF2B5EF4-FFF2-40B4-BE49-F238E27FC236}">
                <a16:creationId xmlns:a16="http://schemas.microsoft.com/office/drawing/2014/main" id="{D4459410-B54A-3EC3-FC86-69093B3DFB10}"/>
              </a:ext>
            </a:extLst>
          </p:cNvPr>
          <p:cNvPicPr>
            <a:picLocks noChangeAspect="1"/>
          </p:cNvPicPr>
          <p:nvPr/>
        </p:nvPicPr>
        <p:blipFill>
          <a:blip r:embed="rId8"/>
          <a:stretch>
            <a:fillRect/>
          </a:stretch>
        </p:blipFill>
        <p:spPr>
          <a:xfrm>
            <a:off x="8545" y="3041066"/>
            <a:ext cx="5792110" cy="2104114"/>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BD212E4F-0615-AAA8-D87C-AF27B37B30E3}"/>
              </a:ext>
            </a:extLst>
          </p:cNvPr>
          <p:cNvPicPr>
            <a:picLocks noChangeAspect="1"/>
          </p:cNvPicPr>
          <p:nvPr/>
        </p:nvPicPr>
        <p:blipFill>
          <a:blip r:embed="rId9"/>
          <a:stretch>
            <a:fillRect/>
          </a:stretch>
        </p:blipFill>
        <p:spPr>
          <a:xfrm>
            <a:off x="5792882" y="3035113"/>
            <a:ext cx="2169458" cy="2110068"/>
          </a:xfrm>
          <a:prstGeom prst="rect">
            <a:avLst/>
          </a:prstGeom>
        </p:spPr>
      </p:pic>
    </p:spTree>
    <p:extLst>
      <p:ext uri="{BB962C8B-B14F-4D97-AF65-F5344CB8AC3E}">
        <p14:creationId xmlns:p14="http://schemas.microsoft.com/office/powerpoint/2010/main" val="401106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B5215-4185-6D7B-A25F-4898FE8CF50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8601B8D-6354-E7DB-DB40-E964B389C5B4}"/>
              </a:ext>
            </a:extLst>
          </p:cNvPr>
          <p:cNvSpPr txBox="1">
            <a:spLocks/>
          </p:cNvSpPr>
          <p:nvPr/>
        </p:nvSpPr>
        <p:spPr>
          <a:xfrm>
            <a:off x="18287" y="487512"/>
            <a:ext cx="9114935" cy="769441"/>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1600" i="1" dirty="0">
                <a:solidFill>
                  <a:srgbClr val="FF0000"/>
                </a:solidFill>
                <a:latin typeface="Calibri"/>
                <a:ea typeface="Calibri"/>
                <a:cs typeface="Calibri"/>
              </a:rPr>
              <a:t>Way faster</a:t>
            </a:r>
            <a:r>
              <a:rPr lang="en-US" sz="1600" dirty="0">
                <a:solidFill>
                  <a:srgbClr val="000000"/>
                </a:solidFill>
                <a:latin typeface="Calibri"/>
                <a:ea typeface="Calibri"/>
                <a:cs typeface="Calibri"/>
              </a:rPr>
              <a:t> for day-to-day tasks with big datasets</a:t>
            </a:r>
          </a:p>
          <a:p>
            <a:pPr defTabSz="152402">
              <a:lnSpc>
                <a:spcPct val="100000"/>
              </a:lnSpc>
              <a:spcBef>
                <a:spcPts val="0"/>
              </a:spcBef>
              <a:defRPr/>
            </a:pPr>
            <a:r>
              <a:rPr lang="en-US" sz="1600" i="1" dirty="0">
                <a:solidFill>
                  <a:srgbClr val="FF0000"/>
                </a:solidFill>
                <a:latin typeface="Calibri"/>
                <a:ea typeface="Calibri"/>
                <a:cs typeface="Calibri"/>
              </a:rPr>
              <a:t>You're in control </a:t>
            </a:r>
            <a:r>
              <a:rPr lang="en-US" sz="1600" dirty="0">
                <a:latin typeface="Calibri"/>
                <a:ea typeface="Calibri"/>
                <a:cs typeface="Calibri"/>
              </a:rPr>
              <a:t>–</a:t>
            </a:r>
            <a:r>
              <a:rPr lang="en-US" sz="1600" i="1" dirty="0">
                <a:solidFill>
                  <a:srgbClr val="FF0000"/>
                </a:solidFill>
                <a:latin typeface="Calibri"/>
                <a:ea typeface="Calibri"/>
                <a:cs typeface="Calibri"/>
              </a:rPr>
              <a:t> </a:t>
            </a:r>
            <a:r>
              <a:rPr lang="en-US" sz="1600" dirty="0">
                <a:latin typeface="Calibri"/>
                <a:ea typeface="Calibri"/>
                <a:cs typeface="Calibri"/>
              </a:rPr>
              <a:t>of managing </a:t>
            </a:r>
            <a:r>
              <a:rPr lang="en-US" sz="1600" i="1" dirty="0">
                <a:latin typeface="Calibri"/>
                <a:ea typeface="Calibri"/>
                <a:cs typeface="Calibri"/>
              </a:rPr>
              <a:t>personal </a:t>
            </a:r>
            <a:r>
              <a:rPr lang="en-US" sz="1600" dirty="0">
                <a:latin typeface="Calibri"/>
                <a:ea typeface="Calibri"/>
                <a:cs typeface="Calibri"/>
              </a:rPr>
              <a:t>data. Includes permissions &amp; </a:t>
            </a:r>
            <a:r>
              <a:rPr lang="en-US" sz="1600" dirty="0">
                <a:solidFill>
                  <a:srgbClr val="FF0000"/>
                </a:solidFill>
                <a:latin typeface="Roboto Mono"/>
                <a:ea typeface="Roboto Mono"/>
                <a:cs typeface="Calibri"/>
              </a:rPr>
              <a:t>rm</a:t>
            </a:r>
            <a:br>
              <a:rPr lang="en-US" sz="1600" dirty="0">
                <a:solidFill>
                  <a:srgbClr val="FF0000"/>
                </a:solidFill>
                <a:latin typeface="Roboto Mono"/>
                <a:ea typeface="Roboto Mono"/>
                <a:cs typeface="Calibri"/>
              </a:rPr>
            </a:br>
            <a:r>
              <a:rPr lang="en-US" sz="1600" i="1" dirty="0">
                <a:solidFill>
                  <a:srgbClr val="7030A0"/>
                </a:solidFill>
                <a:latin typeface="Calibri"/>
                <a:ea typeface="Calibri"/>
                <a:cs typeface="Calibri"/>
              </a:rPr>
              <a:t>Remember </a:t>
            </a:r>
            <a:r>
              <a:rPr lang="en-US" sz="1600" dirty="0">
                <a:latin typeface="Calibri"/>
                <a:ea typeface="Calibri"/>
                <a:cs typeface="Calibri"/>
              </a:rPr>
              <a:t>– still have file browser in </a:t>
            </a:r>
            <a:r>
              <a:rPr lang="en-US" sz="1400" err="1">
                <a:solidFill>
                  <a:schemeClr val="accent6"/>
                </a:solidFill>
                <a:latin typeface="Roboto Mono"/>
                <a:ea typeface="Roboto Mono"/>
                <a:cs typeface="Calibri"/>
              </a:rPr>
              <a:t>sdesktop</a:t>
            </a:r>
            <a:endParaRPr lang="en-US" sz="1400">
              <a:solidFill>
                <a:schemeClr val="accent6"/>
              </a:solidFill>
              <a:latin typeface="Roboto Mono"/>
              <a:ea typeface="Roboto Mono"/>
              <a:cs typeface="Calibri"/>
            </a:endParaRPr>
          </a:p>
        </p:txBody>
      </p:sp>
      <p:sp>
        <p:nvSpPr>
          <p:cNvPr id="7" name="Title 1">
            <a:extLst>
              <a:ext uri="{FF2B5EF4-FFF2-40B4-BE49-F238E27FC236}">
                <a16:creationId xmlns:a16="http://schemas.microsoft.com/office/drawing/2014/main" id="{5AB48CDB-85F3-2EA2-62EF-870A86BBD005}"/>
              </a:ext>
            </a:extLst>
          </p:cNvPr>
          <p:cNvSpPr txBox="1">
            <a:spLocks/>
          </p:cNvSpPr>
          <p:nvPr/>
        </p:nvSpPr>
        <p:spPr>
          <a:xfrm>
            <a:off x="129979" y="103199"/>
            <a:ext cx="3019469" cy="345199"/>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dirty="0">
                <a:solidFill>
                  <a:schemeClr val="tx2"/>
                </a:solidFill>
                <a:latin typeface="Roboto Mono"/>
                <a:ea typeface="Roboto Mono"/>
                <a:cs typeface="+mn-cs"/>
              </a:rPr>
              <a:t>Command-line </a:t>
            </a:r>
            <a:r>
              <a:rPr lang="en-US" sz="2000" b="1" dirty="0">
                <a:solidFill>
                  <a:schemeClr val="tx2"/>
                </a:solidFill>
                <a:latin typeface="Roboto Mono"/>
                <a:ea typeface="Roboto Mono"/>
                <a:cs typeface="+mn-cs"/>
              </a:rPr>
              <a:t>tools</a:t>
            </a:r>
            <a:endParaRPr lang="en-US" sz="2000" b="1" dirty="0" err="1">
              <a:solidFill>
                <a:schemeClr val="tx2"/>
              </a:solidFill>
              <a:latin typeface="Roboto Mono"/>
              <a:ea typeface="Roboto Mono"/>
            </a:endParaRPr>
          </a:p>
        </p:txBody>
      </p:sp>
      <p:sp>
        <p:nvSpPr>
          <p:cNvPr id="3" name="TextBox 2">
            <a:extLst>
              <a:ext uri="{FF2B5EF4-FFF2-40B4-BE49-F238E27FC236}">
                <a16:creationId xmlns:a16="http://schemas.microsoft.com/office/drawing/2014/main" id="{85A89FA6-B992-36CA-6D3B-872BFBF7A946}"/>
              </a:ext>
            </a:extLst>
          </p:cNvPr>
          <p:cNvSpPr txBox="1"/>
          <p:nvPr/>
        </p:nvSpPr>
        <p:spPr>
          <a:xfrm>
            <a:off x="7947837" y="3203058"/>
            <a:ext cx="118951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Roboto Mono"/>
                <a:ea typeface="Roboto Mono"/>
                <a:hlinkClick r:id="rId2"/>
              </a:rPr>
              <a:t>unsw.</a:t>
            </a:r>
            <a:br>
              <a:rPr lang="en-US" sz="1400" dirty="0">
                <a:latin typeface="Roboto Mono"/>
                <a:ea typeface="Roboto Mono"/>
                <a:hlinkClick r:id="rId2"/>
              </a:rPr>
            </a:br>
            <a:r>
              <a:rPr lang="en-US" sz="1400" dirty="0">
                <a:latin typeface="Roboto Mono"/>
                <a:ea typeface="Roboto Mono"/>
                <a:hlinkClick r:id="rId2"/>
              </a:rPr>
              <a:t>atlassian.net/wiki/spaces/</a:t>
            </a:r>
            <a:r>
              <a:rPr lang="en-US" sz="1400" b="1" dirty="0">
                <a:latin typeface="Roboto Mono"/>
                <a:ea typeface="Roboto Mono"/>
                <a:hlinkClick r:id="rId2"/>
              </a:rPr>
              <a:t>DUD</a:t>
            </a:r>
            <a:r>
              <a:rPr lang="en-US" sz="1400" dirty="0">
                <a:latin typeface="Roboto Mono"/>
                <a:ea typeface="Roboto Mono"/>
                <a:hlinkClick r:id="rId2"/>
              </a:rPr>
              <a:t>/overview</a:t>
            </a:r>
            <a:endParaRPr lang="en-US" sz="1400" dirty="0">
              <a:latin typeface="Roboto Mono"/>
              <a:ea typeface="Roboto Mono"/>
            </a:endParaRPr>
          </a:p>
          <a:p>
            <a:pPr algn="ctr"/>
            <a:endParaRPr lang="en-GB" sz="1400" dirty="0">
              <a:ea typeface="Calibri"/>
              <a:cs typeface="Calibri"/>
            </a:endParaRPr>
          </a:p>
        </p:txBody>
      </p:sp>
      <p:sp>
        <p:nvSpPr>
          <p:cNvPr id="9" name="TextBox 8">
            <a:extLst>
              <a:ext uri="{FF2B5EF4-FFF2-40B4-BE49-F238E27FC236}">
                <a16:creationId xmlns:a16="http://schemas.microsoft.com/office/drawing/2014/main" id="{61D8D3A4-5881-2878-2F72-433C85DC56E2}"/>
              </a:ext>
            </a:extLst>
          </p:cNvPr>
          <p:cNvSpPr txBox="1"/>
          <p:nvPr/>
        </p:nvSpPr>
        <p:spPr>
          <a:xfrm>
            <a:off x="7802140" y="1161865"/>
            <a:ext cx="1481913" cy="750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solidFill>
                  <a:srgbClr val="000000"/>
                </a:solidFill>
                <a:latin typeface="Calibri"/>
                <a:ea typeface="Calibri"/>
                <a:cs typeface="Calibri"/>
              </a:rPr>
              <a:t>References online</a:t>
            </a:r>
            <a:endParaRPr lang="en-US" sz="1800">
              <a:ea typeface="Calibri"/>
              <a:cs typeface="Calibri"/>
            </a:endParaRPr>
          </a:p>
          <a:p>
            <a:pPr algn="ctr"/>
            <a:endParaRPr lang="en-GB"/>
          </a:p>
        </p:txBody>
      </p:sp>
      <p:sp>
        <p:nvSpPr>
          <p:cNvPr id="10" name="TextBox 9">
            <a:extLst>
              <a:ext uri="{FF2B5EF4-FFF2-40B4-BE49-F238E27FC236}">
                <a16:creationId xmlns:a16="http://schemas.microsoft.com/office/drawing/2014/main" id="{26BE3C73-FCBE-6521-9D4E-0F38E26D4ADA}"/>
              </a:ext>
            </a:extLst>
          </p:cNvPr>
          <p:cNvSpPr txBox="1"/>
          <p:nvPr/>
        </p:nvSpPr>
        <p:spPr>
          <a:xfrm>
            <a:off x="7961127" y="2571750"/>
            <a:ext cx="1169582" cy="750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00000"/>
                </a:solidFill>
                <a:latin typeface="Calibri"/>
                <a:ea typeface="Calibri"/>
                <a:cs typeface="Calibri"/>
              </a:rPr>
              <a:t>Discworld User Docs</a:t>
            </a:r>
            <a:endParaRPr lang="en-US" sz="1800" b="1">
              <a:ea typeface="Calibri"/>
              <a:cs typeface="Calibri"/>
            </a:endParaRPr>
          </a:p>
          <a:p>
            <a:pPr algn="ctr"/>
            <a:endParaRPr lang="en-GB"/>
          </a:p>
        </p:txBody>
      </p:sp>
      <p:sp>
        <p:nvSpPr>
          <p:cNvPr id="12" name="TextBox 11">
            <a:extLst>
              <a:ext uri="{FF2B5EF4-FFF2-40B4-BE49-F238E27FC236}">
                <a16:creationId xmlns:a16="http://schemas.microsoft.com/office/drawing/2014/main" id="{E304F42B-15C1-DDDE-8AFE-BD21ADF16DBB}"/>
              </a:ext>
            </a:extLst>
          </p:cNvPr>
          <p:cNvSpPr txBox="1"/>
          <p:nvPr/>
        </p:nvSpPr>
        <p:spPr>
          <a:xfrm>
            <a:off x="7947837" y="2226192"/>
            <a:ext cx="325623" cy="565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r>
              <a:rPr lang="en-US" sz="2400" b="0" i="0" u="none" strike="noStrike" baseline="0" dirty="0">
                <a:solidFill>
                  <a:srgbClr val="000000"/>
                </a:solidFill>
                <a:latin typeface="Calibri"/>
              </a:rPr>
              <a:t>📖</a:t>
            </a:r>
            <a:r>
              <a:rPr lang="en-US" sz="2400" b="0" i="0" dirty="0">
                <a:latin typeface="Calibri"/>
              </a:rPr>
              <a:t>​</a:t>
            </a:r>
            <a:endParaRPr lang="en-US" sz="2400" b="0" i="0">
              <a:latin typeface="Calibri"/>
              <a:ea typeface="Calibri"/>
              <a:cs typeface="Calibri"/>
            </a:endParaRPr>
          </a:p>
          <a:p>
            <a:pPr algn="ctr"/>
            <a:endParaRPr lang="en-GB"/>
          </a:p>
        </p:txBody>
      </p:sp>
      <p:sp>
        <p:nvSpPr>
          <p:cNvPr id="13" name="TextBox 12">
            <a:extLst>
              <a:ext uri="{FF2B5EF4-FFF2-40B4-BE49-F238E27FC236}">
                <a16:creationId xmlns:a16="http://schemas.microsoft.com/office/drawing/2014/main" id="{02F1A9A5-0B88-77B5-5E84-B0659FE6D7B6}"/>
              </a:ext>
            </a:extLst>
          </p:cNvPr>
          <p:cNvSpPr txBox="1"/>
          <p:nvPr/>
        </p:nvSpPr>
        <p:spPr>
          <a:xfrm>
            <a:off x="8413012" y="2153093"/>
            <a:ext cx="877186" cy="715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0" i="0" u="none" strike="noStrike" baseline="0">
                <a:solidFill>
                  <a:srgbClr val="000000"/>
                </a:solidFill>
                <a:latin typeface="Calibri Light"/>
                <a:ea typeface="Calibri Light"/>
                <a:cs typeface="Calibri Light"/>
              </a:rPr>
              <a:t>🐢</a:t>
            </a:r>
            <a:endParaRPr lang="en-GB"/>
          </a:p>
          <a:p>
            <a:pPr algn="ctr"/>
            <a:endParaRPr lang="en-GB"/>
          </a:p>
        </p:txBody>
      </p:sp>
      <p:pic>
        <p:nvPicPr>
          <p:cNvPr id="17" name="Picture 16" descr="A screenshot of a computer&#10;&#10;AI-generated content may be incorrect.">
            <a:extLst>
              <a:ext uri="{FF2B5EF4-FFF2-40B4-BE49-F238E27FC236}">
                <a16:creationId xmlns:a16="http://schemas.microsoft.com/office/drawing/2014/main" id="{1E33C26A-392E-3181-B13C-085226AE276C}"/>
              </a:ext>
            </a:extLst>
          </p:cNvPr>
          <p:cNvPicPr>
            <a:picLocks noChangeAspect="1"/>
          </p:cNvPicPr>
          <p:nvPr/>
        </p:nvPicPr>
        <p:blipFill>
          <a:blip r:embed="rId3"/>
          <a:srcRect t="44" r="-134" b="62500"/>
          <a:stretch>
            <a:fillRect/>
          </a:stretch>
        </p:blipFill>
        <p:spPr>
          <a:xfrm>
            <a:off x="687697" y="1286166"/>
            <a:ext cx="6767718" cy="2440906"/>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30E58F3E-8071-65C6-8789-9CE8C7E79E03}"/>
              </a:ext>
            </a:extLst>
          </p:cNvPr>
          <p:cNvPicPr>
            <a:picLocks noChangeAspect="1"/>
          </p:cNvPicPr>
          <p:nvPr/>
        </p:nvPicPr>
        <p:blipFill>
          <a:blip r:embed="rId3"/>
          <a:srcRect t="78691" r="-134"/>
          <a:stretch>
            <a:fillRect/>
          </a:stretch>
        </p:blipFill>
        <p:spPr>
          <a:xfrm>
            <a:off x="687696" y="3703824"/>
            <a:ext cx="6767718" cy="1388938"/>
          </a:xfrm>
          <a:prstGeom prst="rect">
            <a:avLst/>
          </a:prstGeom>
        </p:spPr>
      </p:pic>
    </p:spTree>
    <p:extLst>
      <p:ext uri="{BB962C8B-B14F-4D97-AF65-F5344CB8AC3E}">
        <p14:creationId xmlns:p14="http://schemas.microsoft.com/office/powerpoint/2010/main" val="2216812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3D3F9-F91A-0348-8CA3-C4AB452F1027}"/>
              </a:ext>
            </a:extLst>
          </p:cNvPr>
          <p:cNvSpPr>
            <a:spLocks noGrp="1"/>
          </p:cNvSpPr>
          <p:nvPr>
            <p:ph type="title" idx="4294967295"/>
          </p:nvPr>
        </p:nvSpPr>
        <p:spPr>
          <a:xfrm>
            <a:off x="755449" y="1288267"/>
            <a:ext cx="7725339" cy="2246769"/>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ctr" defTabSz="152402">
              <a:lnSpc>
                <a:spcPct val="100000"/>
              </a:lnSpc>
              <a:spcBef>
                <a:spcPts val="0"/>
              </a:spcBef>
              <a:defRPr/>
            </a:pPr>
            <a:r>
              <a:rPr lang="en-US" sz="4800">
                <a:latin typeface="Clancy"/>
                <a:ea typeface="+mn-ea"/>
                <a:cs typeface="+mn-cs"/>
              </a:rPr>
              <a:t>Live work &amp; support time</a:t>
            </a:r>
            <a:endParaRPr lang="en-US" sz="4800">
              <a:latin typeface="Clancy" pitchFamily="2" charset="77"/>
              <a:ea typeface="+mn-ea"/>
              <a:cs typeface="+mn-cs"/>
            </a:endParaRPr>
          </a:p>
          <a:p>
            <a:pPr algn="ctr" defTabSz="152402">
              <a:lnSpc>
                <a:spcPct val="100000"/>
              </a:lnSpc>
              <a:spcBef>
                <a:spcPts val="0"/>
              </a:spcBef>
              <a:defRPr/>
            </a:pPr>
            <a:r>
              <a:rPr lang="en-US" sz="3200">
                <a:solidFill>
                  <a:schemeClr val="bg1">
                    <a:lumMod val="49000"/>
                  </a:schemeClr>
                </a:solidFill>
                <a:latin typeface="Clancy"/>
                <a:ea typeface="+mn-ea"/>
                <a:cs typeface="+mn-cs"/>
              </a:rPr>
              <a:t>(we have the room all day)</a:t>
            </a:r>
            <a:br>
              <a:rPr lang="en-US" sz="3200">
                <a:solidFill>
                  <a:schemeClr val="bg1">
                    <a:lumMod val="49000"/>
                  </a:schemeClr>
                </a:solidFill>
                <a:latin typeface="Clancy"/>
                <a:ea typeface="+mn-ea"/>
                <a:cs typeface="+mn-cs"/>
              </a:rPr>
            </a:br>
            <a:br>
              <a:rPr lang="en-US" sz="3200">
                <a:latin typeface="Clancy" pitchFamily="2" charset="77"/>
                <a:ea typeface="+mn-ea"/>
                <a:cs typeface="+mn-cs"/>
              </a:rPr>
            </a:br>
            <a:r>
              <a:rPr lang="en-US" sz="3200">
                <a:ea typeface="+mj-lt"/>
                <a:cs typeface="+mj-lt"/>
              </a:rPr>
              <a:t>🐢❄️ -🌐🐧🧑‍💻👩🏾‍💻👨🏻‍💻👩‍💻👩🏿‍💻🧑🏼‍💻👨🏾‍💻</a:t>
            </a:r>
            <a:endParaRPr lang="en-US" sz="3200">
              <a:solidFill>
                <a:schemeClr val="bg1">
                  <a:lumMod val="49000"/>
                </a:schemeClr>
              </a:solidFill>
              <a:latin typeface="Clancy" pitchFamily="2" charset="77"/>
              <a:ea typeface="+mn-ea"/>
              <a:cs typeface="+mn-cs"/>
            </a:endParaRPr>
          </a:p>
        </p:txBody>
      </p:sp>
    </p:spTree>
    <p:extLst>
      <p:ext uri="{BB962C8B-B14F-4D97-AF65-F5344CB8AC3E}">
        <p14:creationId xmlns:p14="http://schemas.microsoft.com/office/powerpoint/2010/main" val="1051141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6D05FF2-D65A-F36F-D1AC-C7981A9AC2E4}"/>
              </a:ext>
            </a:extLst>
          </p:cNvPr>
          <p:cNvSpPr txBox="1">
            <a:spLocks/>
          </p:cNvSpPr>
          <p:nvPr/>
        </p:nvSpPr>
        <p:spPr>
          <a:xfrm>
            <a:off x="212935" y="182505"/>
            <a:ext cx="4359065" cy="800219"/>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5000" dirty="0">
                <a:latin typeface="Clancy" pitchFamily="2" charset="77"/>
                <a:ea typeface="+mn-ea"/>
                <a:cs typeface="+mn-cs"/>
              </a:rPr>
              <a:t>Running Jobs</a:t>
            </a:r>
          </a:p>
        </p:txBody>
      </p:sp>
      <p:pic>
        <p:nvPicPr>
          <p:cNvPr id="3" name="Picture 2">
            <a:extLst>
              <a:ext uri="{FF2B5EF4-FFF2-40B4-BE49-F238E27FC236}">
                <a16:creationId xmlns:a16="http://schemas.microsoft.com/office/drawing/2014/main" id="{9BB37C7A-B20D-25BB-6D8B-56FB00946738}"/>
              </a:ext>
            </a:extLst>
          </p:cNvPr>
          <p:cNvPicPr>
            <a:picLocks noChangeAspect="1"/>
          </p:cNvPicPr>
          <p:nvPr/>
        </p:nvPicPr>
        <p:blipFill>
          <a:blip r:embed="rId2"/>
          <a:stretch>
            <a:fillRect/>
          </a:stretch>
        </p:blipFill>
        <p:spPr>
          <a:xfrm>
            <a:off x="405146" y="1106424"/>
            <a:ext cx="3712425" cy="3680460"/>
          </a:xfrm>
          <a:prstGeom prst="rect">
            <a:avLst/>
          </a:prstGeom>
        </p:spPr>
      </p:pic>
      <p:pic>
        <p:nvPicPr>
          <p:cNvPr id="4" name="Picture 3">
            <a:extLst>
              <a:ext uri="{FF2B5EF4-FFF2-40B4-BE49-F238E27FC236}">
                <a16:creationId xmlns:a16="http://schemas.microsoft.com/office/drawing/2014/main" id="{DD40D181-8068-ACC2-6843-CF3A40CB9221}"/>
              </a:ext>
            </a:extLst>
          </p:cNvPr>
          <p:cNvPicPr>
            <a:picLocks noChangeAspect="1"/>
          </p:cNvPicPr>
          <p:nvPr/>
        </p:nvPicPr>
        <p:blipFill>
          <a:blip r:embed="rId3"/>
          <a:stretch>
            <a:fillRect/>
          </a:stretch>
        </p:blipFill>
        <p:spPr>
          <a:xfrm>
            <a:off x="4572000" y="2499726"/>
            <a:ext cx="3012959" cy="2287158"/>
          </a:xfrm>
          <a:prstGeom prst="rect">
            <a:avLst/>
          </a:prstGeom>
        </p:spPr>
      </p:pic>
    </p:spTree>
    <p:extLst>
      <p:ext uri="{BB962C8B-B14F-4D97-AF65-F5344CB8AC3E}">
        <p14:creationId xmlns:p14="http://schemas.microsoft.com/office/powerpoint/2010/main" val="738921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1645816-B96D-2850-8914-057DF5ACFD33}"/>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What is </a:t>
            </a:r>
            <a:r>
              <a:rPr lang="en-US" sz="3600" b="1" dirty="0">
                <a:latin typeface="Clancy Bold" pitchFamily="2" charset="77"/>
                <a:ea typeface="+mn-ea"/>
                <a:cs typeface="+mn-cs"/>
              </a:rPr>
              <a:t>actually</a:t>
            </a:r>
            <a:r>
              <a:rPr lang="en-US" sz="3600" dirty="0">
                <a:latin typeface="Clancy" pitchFamily="2" charset="77"/>
                <a:ea typeface="+mn-ea"/>
                <a:cs typeface="+mn-cs"/>
              </a:rPr>
              <a:t> going on</a:t>
            </a:r>
          </a:p>
        </p:txBody>
      </p:sp>
      <p:sp>
        <p:nvSpPr>
          <p:cNvPr id="3" name="TextBox 2">
            <a:extLst>
              <a:ext uri="{FF2B5EF4-FFF2-40B4-BE49-F238E27FC236}">
                <a16:creationId xmlns:a16="http://schemas.microsoft.com/office/drawing/2014/main" id="{057D7F0A-F510-B5D2-EF99-A507DA7878E2}"/>
              </a:ext>
            </a:extLst>
          </p:cNvPr>
          <p:cNvSpPr txBox="1"/>
          <p:nvPr/>
        </p:nvSpPr>
        <p:spPr>
          <a:xfrm>
            <a:off x="192023" y="1289304"/>
            <a:ext cx="8731259" cy="276999"/>
          </a:xfrm>
          <a:prstGeom prst="rect">
            <a:avLst/>
          </a:prstGeom>
          <a:noFill/>
        </p:spPr>
        <p:txBody>
          <a:bodyPr wrap="square" rtlCol="0">
            <a:spAutoFit/>
          </a:bodyPr>
          <a:lstStyle/>
          <a:p>
            <a:r>
              <a:rPr lang="en-US" sz="1200" dirty="0"/>
              <a:t>Under the hood, these applications are just a front-end to constructing jobs. You can see this best in RELION.</a:t>
            </a:r>
          </a:p>
        </p:txBody>
      </p:sp>
      <p:pic>
        <p:nvPicPr>
          <p:cNvPr id="4" name="Picture 3">
            <a:extLst>
              <a:ext uri="{FF2B5EF4-FFF2-40B4-BE49-F238E27FC236}">
                <a16:creationId xmlns:a16="http://schemas.microsoft.com/office/drawing/2014/main" id="{594A775E-BEA3-0B0A-C25C-5AF8B671F539}"/>
              </a:ext>
            </a:extLst>
          </p:cNvPr>
          <p:cNvPicPr>
            <a:picLocks noChangeAspect="1"/>
          </p:cNvPicPr>
          <p:nvPr/>
        </p:nvPicPr>
        <p:blipFill>
          <a:blip r:embed="rId2"/>
          <a:stretch>
            <a:fillRect/>
          </a:stretch>
        </p:blipFill>
        <p:spPr>
          <a:xfrm>
            <a:off x="192023" y="1996333"/>
            <a:ext cx="3229811" cy="2631698"/>
          </a:xfrm>
          <a:prstGeom prst="rect">
            <a:avLst/>
          </a:prstGeom>
        </p:spPr>
      </p:pic>
      <p:sp>
        <p:nvSpPr>
          <p:cNvPr id="5" name="Rectangle 4">
            <a:extLst>
              <a:ext uri="{FF2B5EF4-FFF2-40B4-BE49-F238E27FC236}">
                <a16:creationId xmlns:a16="http://schemas.microsoft.com/office/drawing/2014/main" id="{5E453268-3B90-7016-9297-C1D5A177726B}"/>
              </a:ext>
            </a:extLst>
          </p:cNvPr>
          <p:cNvSpPr/>
          <p:nvPr/>
        </p:nvSpPr>
        <p:spPr>
          <a:xfrm>
            <a:off x="2511425" y="3378200"/>
            <a:ext cx="473513" cy="198998"/>
          </a:xfrm>
          <a:prstGeom prst="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D6F2F6-3760-9569-9984-CABE9AF59B98}"/>
              </a:ext>
            </a:extLst>
          </p:cNvPr>
          <p:cNvSpPr txBox="1"/>
          <p:nvPr/>
        </p:nvSpPr>
        <p:spPr>
          <a:xfrm>
            <a:off x="3421835" y="3239700"/>
            <a:ext cx="1882506" cy="1384995"/>
          </a:xfrm>
          <a:prstGeom prst="rect">
            <a:avLst/>
          </a:prstGeom>
          <a:noFill/>
        </p:spPr>
        <p:txBody>
          <a:bodyPr wrap="square" rtlCol="0">
            <a:spAutoFit/>
          </a:bodyPr>
          <a:lstStyle/>
          <a:p>
            <a:r>
              <a:rPr lang="en-US" sz="1200" dirty="0"/>
              <a:t>The check command button and </a:t>
            </a:r>
            <a:r>
              <a:rPr lang="en-US" sz="1200" dirty="0" err="1"/>
              <a:t>run_submit.script</a:t>
            </a:r>
            <a:r>
              <a:rPr lang="en-US" sz="1200" dirty="0"/>
              <a:t> files show us what is really going on. Under the hood, its just </a:t>
            </a:r>
            <a:r>
              <a:rPr lang="en-US" sz="1200" b="1" dirty="0"/>
              <a:t>running commands on the compute cluster.</a:t>
            </a:r>
          </a:p>
        </p:txBody>
      </p:sp>
      <p:pic>
        <p:nvPicPr>
          <p:cNvPr id="7" name="Picture 6">
            <a:extLst>
              <a:ext uri="{FF2B5EF4-FFF2-40B4-BE49-F238E27FC236}">
                <a16:creationId xmlns:a16="http://schemas.microsoft.com/office/drawing/2014/main" id="{DCC562B9-F784-35B5-316F-4B9D2E3CE8C7}"/>
              </a:ext>
            </a:extLst>
          </p:cNvPr>
          <p:cNvPicPr>
            <a:picLocks noChangeAspect="1"/>
          </p:cNvPicPr>
          <p:nvPr/>
        </p:nvPicPr>
        <p:blipFill>
          <a:blip r:embed="rId3"/>
          <a:stretch>
            <a:fillRect/>
          </a:stretch>
        </p:blipFill>
        <p:spPr>
          <a:xfrm>
            <a:off x="3577772" y="1941647"/>
            <a:ext cx="875375" cy="663370"/>
          </a:xfrm>
          <a:prstGeom prst="rect">
            <a:avLst/>
          </a:prstGeom>
        </p:spPr>
      </p:pic>
      <p:pic>
        <p:nvPicPr>
          <p:cNvPr id="8" name="Picture 7">
            <a:extLst>
              <a:ext uri="{FF2B5EF4-FFF2-40B4-BE49-F238E27FC236}">
                <a16:creationId xmlns:a16="http://schemas.microsoft.com/office/drawing/2014/main" id="{13CF69D1-2A19-59B1-7AB8-2C0E53593BD1}"/>
              </a:ext>
            </a:extLst>
          </p:cNvPr>
          <p:cNvPicPr>
            <a:picLocks noChangeAspect="1"/>
          </p:cNvPicPr>
          <p:nvPr/>
        </p:nvPicPr>
        <p:blipFill>
          <a:blip r:embed="rId4"/>
          <a:stretch>
            <a:fillRect/>
          </a:stretch>
        </p:blipFill>
        <p:spPr>
          <a:xfrm>
            <a:off x="5326743" y="1764598"/>
            <a:ext cx="2360447" cy="1414233"/>
          </a:xfrm>
          <a:prstGeom prst="rect">
            <a:avLst/>
          </a:prstGeom>
        </p:spPr>
      </p:pic>
    </p:spTree>
    <p:extLst>
      <p:ext uri="{BB962C8B-B14F-4D97-AF65-F5344CB8AC3E}">
        <p14:creationId xmlns:p14="http://schemas.microsoft.com/office/powerpoint/2010/main" val="3829553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DABF751-8F48-1B45-FDF3-B0F321C8C65E}"/>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What if we did this ourselves?</a:t>
            </a:r>
          </a:p>
        </p:txBody>
      </p:sp>
      <p:sp>
        <p:nvSpPr>
          <p:cNvPr id="4" name="TextBox 3">
            <a:extLst>
              <a:ext uri="{FF2B5EF4-FFF2-40B4-BE49-F238E27FC236}">
                <a16:creationId xmlns:a16="http://schemas.microsoft.com/office/drawing/2014/main" id="{8CFDB30D-A35D-DDEB-6226-A5B100AE9375}"/>
              </a:ext>
            </a:extLst>
          </p:cNvPr>
          <p:cNvSpPr txBox="1"/>
          <p:nvPr/>
        </p:nvSpPr>
        <p:spPr>
          <a:xfrm>
            <a:off x="1733452" y="1281985"/>
            <a:ext cx="5524269" cy="523220"/>
          </a:xfrm>
          <a:prstGeom prst="rect">
            <a:avLst/>
          </a:prstGeom>
          <a:noFill/>
        </p:spPr>
        <p:txBody>
          <a:bodyPr wrap="none" rtlCol="0">
            <a:spAutoFit/>
          </a:bodyPr>
          <a:lstStyle/>
          <a:p>
            <a:r>
              <a:rPr lang="en-US" sz="2800" dirty="0"/>
              <a:t>This probably raises some questions:</a:t>
            </a:r>
          </a:p>
        </p:txBody>
      </p:sp>
      <p:sp>
        <p:nvSpPr>
          <p:cNvPr id="5" name="TextBox 4">
            <a:extLst>
              <a:ext uri="{FF2B5EF4-FFF2-40B4-BE49-F238E27FC236}">
                <a16:creationId xmlns:a16="http://schemas.microsoft.com/office/drawing/2014/main" id="{AC252699-A7D6-5743-DD93-EE0F487014FC}"/>
              </a:ext>
            </a:extLst>
          </p:cNvPr>
          <p:cNvSpPr txBox="1"/>
          <p:nvPr/>
        </p:nvSpPr>
        <p:spPr>
          <a:xfrm>
            <a:off x="436880" y="2571750"/>
            <a:ext cx="2926891" cy="369332"/>
          </a:xfrm>
          <a:prstGeom prst="rect">
            <a:avLst/>
          </a:prstGeom>
          <a:noFill/>
        </p:spPr>
        <p:txBody>
          <a:bodyPr wrap="none" rtlCol="0">
            <a:spAutoFit/>
          </a:bodyPr>
          <a:lstStyle/>
          <a:p>
            <a:r>
              <a:rPr lang="en-US" sz="1800" i="1" dirty="0"/>
              <a:t>Why would I want to do this?</a:t>
            </a:r>
          </a:p>
        </p:txBody>
      </p:sp>
      <p:sp>
        <p:nvSpPr>
          <p:cNvPr id="6" name="TextBox 5">
            <a:extLst>
              <a:ext uri="{FF2B5EF4-FFF2-40B4-BE49-F238E27FC236}">
                <a16:creationId xmlns:a16="http://schemas.microsoft.com/office/drawing/2014/main" id="{644F95A1-D418-EAF0-5B40-1C1ED813F04A}"/>
              </a:ext>
            </a:extLst>
          </p:cNvPr>
          <p:cNvSpPr txBox="1"/>
          <p:nvPr/>
        </p:nvSpPr>
        <p:spPr>
          <a:xfrm>
            <a:off x="2275840" y="3861515"/>
            <a:ext cx="2307042" cy="369332"/>
          </a:xfrm>
          <a:prstGeom prst="rect">
            <a:avLst/>
          </a:prstGeom>
          <a:noFill/>
        </p:spPr>
        <p:txBody>
          <a:bodyPr wrap="none" rtlCol="0">
            <a:spAutoFit/>
          </a:bodyPr>
          <a:lstStyle/>
          <a:p>
            <a:r>
              <a:rPr lang="en-US" sz="1800" i="1" dirty="0"/>
              <a:t>When should I do this?</a:t>
            </a:r>
          </a:p>
        </p:txBody>
      </p:sp>
      <p:sp>
        <p:nvSpPr>
          <p:cNvPr id="7" name="TextBox 6">
            <a:extLst>
              <a:ext uri="{FF2B5EF4-FFF2-40B4-BE49-F238E27FC236}">
                <a16:creationId xmlns:a16="http://schemas.microsoft.com/office/drawing/2014/main" id="{1819EE28-780A-1EC7-709C-DAA5C3EDE0E0}"/>
              </a:ext>
            </a:extLst>
          </p:cNvPr>
          <p:cNvSpPr txBox="1"/>
          <p:nvPr/>
        </p:nvSpPr>
        <p:spPr>
          <a:xfrm>
            <a:off x="5780231" y="2202418"/>
            <a:ext cx="2137573" cy="369332"/>
          </a:xfrm>
          <a:prstGeom prst="rect">
            <a:avLst/>
          </a:prstGeom>
          <a:noFill/>
        </p:spPr>
        <p:txBody>
          <a:bodyPr wrap="none" rtlCol="0">
            <a:spAutoFit/>
          </a:bodyPr>
          <a:lstStyle/>
          <a:p>
            <a:r>
              <a:rPr lang="en-US" sz="1800" i="1" dirty="0"/>
              <a:t>How would I do this?</a:t>
            </a:r>
          </a:p>
        </p:txBody>
      </p:sp>
    </p:spTree>
    <p:extLst>
      <p:ext uri="{BB962C8B-B14F-4D97-AF65-F5344CB8AC3E}">
        <p14:creationId xmlns:p14="http://schemas.microsoft.com/office/powerpoint/2010/main" val="21647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F96D9-540B-0D4D-A7FC-D96691A4FE79}"/>
              </a:ext>
            </a:extLst>
          </p:cNvPr>
          <p:cNvSpPr>
            <a:spLocks noGrp="1"/>
          </p:cNvSpPr>
          <p:nvPr>
            <p:ph type="title" idx="4294967295"/>
          </p:nvPr>
        </p:nvSpPr>
        <p:spPr>
          <a:xfrm>
            <a:off x="212936" y="432441"/>
            <a:ext cx="4359065" cy="156966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defTabSz="152402">
              <a:lnSpc>
                <a:spcPct val="100000"/>
              </a:lnSpc>
              <a:spcBef>
                <a:spcPts val="0"/>
              </a:spcBef>
              <a:defRPr/>
            </a:pPr>
            <a:r>
              <a:rPr lang="en-US" sz="5000" dirty="0">
                <a:latin typeface="Clancy" pitchFamily="2" charset="77"/>
                <a:ea typeface="+mn-ea"/>
                <a:cs typeface="+mn-cs"/>
              </a:rPr>
              <a:t>Batching and array jobs</a:t>
            </a:r>
          </a:p>
        </p:txBody>
      </p:sp>
    </p:spTree>
    <p:extLst>
      <p:ext uri="{BB962C8B-B14F-4D97-AF65-F5344CB8AC3E}">
        <p14:creationId xmlns:p14="http://schemas.microsoft.com/office/powerpoint/2010/main" val="2333958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4FDA32A0-4391-0A15-F611-02778CC3844D}"/>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Understanding the benefits</a:t>
            </a:r>
          </a:p>
        </p:txBody>
      </p:sp>
      <p:pic>
        <p:nvPicPr>
          <p:cNvPr id="3" name="Picture 2" descr="A group of people swimming in a pool&#10;&#10;AI-generated content may be incorrect.">
            <a:extLst>
              <a:ext uri="{FF2B5EF4-FFF2-40B4-BE49-F238E27FC236}">
                <a16:creationId xmlns:a16="http://schemas.microsoft.com/office/drawing/2014/main" id="{18176713-4076-9578-9909-4998CB5D0E49}"/>
              </a:ext>
            </a:extLst>
          </p:cNvPr>
          <p:cNvPicPr>
            <a:picLocks noChangeAspect="1"/>
          </p:cNvPicPr>
          <p:nvPr/>
        </p:nvPicPr>
        <p:blipFill>
          <a:blip r:embed="rId2"/>
          <a:stretch>
            <a:fillRect/>
          </a:stretch>
        </p:blipFill>
        <p:spPr>
          <a:xfrm>
            <a:off x="288937" y="1498316"/>
            <a:ext cx="5962677" cy="3370685"/>
          </a:xfrm>
          <a:prstGeom prst="rect">
            <a:avLst/>
          </a:prstGeom>
        </p:spPr>
      </p:pic>
      <p:sp>
        <p:nvSpPr>
          <p:cNvPr id="4" name="TextBox 3">
            <a:extLst>
              <a:ext uri="{FF2B5EF4-FFF2-40B4-BE49-F238E27FC236}">
                <a16:creationId xmlns:a16="http://schemas.microsoft.com/office/drawing/2014/main" id="{7B38F5D7-2939-1B5F-AFE3-1BB30D672CBC}"/>
              </a:ext>
            </a:extLst>
          </p:cNvPr>
          <p:cNvSpPr txBox="1"/>
          <p:nvPr/>
        </p:nvSpPr>
        <p:spPr>
          <a:xfrm>
            <a:off x="904240" y="3666594"/>
            <a:ext cx="5959928" cy="6900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275"/>
              </a:lnSpc>
            </a:pPr>
            <a:r>
              <a:rPr lang="en-US" sz="2600" dirty="0">
                <a:solidFill>
                  <a:srgbClr val="000000"/>
                </a:solidFill>
                <a:highlight>
                  <a:srgbClr val="C0C0C0"/>
                </a:highlight>
                <a:latin typeface="Calibri"/>
                <a:ea typeface="Arial"/>
                <a:cs typeface="Arial"/>
              </a:rPr>
              <a:t>A cluster is a big pool of resources</a:t>
            </a:r>
            <a:endParaRPr lang="en-GB" dirty="0"/>
          </a:p>
        </p:txBody>
      </p:sp>
      <p:sp>
        <p:nvSpPr>
          <p:cNvPr id="5" name="TextBox 4">
            <a:extLst>
              <a:ext uri="{FF2B5EF4-FFF2-40B4-BE49-F238E27FC236}">
                <a16:creationId xmlns:a16="http://schemas.microsoft.com/office/drawing/2014/main" id="{1F56312B-13C2-39FE-4B05-DDE9F7655742}"/>
              </a:ext>
            </a:extLst>
          </p:cNvPr>
          <p:cNvSpPr txBox="1"/>
          <p:nvPr/>
        </p:nvSpPr>
        <p:spPr>
          <a:xfrm>
            <a:off x="6969760" y="1274796"/>
            <a:ext cx="1673856" cy="830997"/>
          </a:xfrm>
          <a:prstGeom prst="rect">
            <a:avLst/>
          </a:prstGeom>
          <a:noFill/>
        </p:spPr>
        <p:txBody>
          <a:bodyPr wrap="none" rtlCol="0">
            <a:spAutoFit/>
          </a:bodyPr>
          <a:lstStyle/>
          <a:p>
            <a:r>
              <a:rPr lang="en-US" sz="4800" b="1" dirty="0"/>
              <a:t>BUT…</a:t>
            </a:r>
          </a:p>
        </p:txBody>
      </p:sp>
      <p:pic>
        <p:nvPicPr>
          <p:cNvPr id="7" name="Picture 6" descr="A computer with many wires&#10;&#10;AI-generated content may be incorrect.">
            <a:extLst>
              <a:ext uri="{FF2B5EF4-FFF2-40B4-BE49-F238E27FC236}">
                <a16:creationId xmlns:a16="http://schemas.microsoft.com/office/drawing/2014/main" id="{BF05B200-B8CF-ABC8-9CD7-79355A7F275E}"/>
              </a:ext>
            </a:extLst>
          </p:cNvPr>
          <p:cNvPicPr>
            <a:picLocks noChangeAspect="1"/>
          </p:cNvPicPr>
          <p:nvPr/>
        </p:nvPicPr>
        <p:blipFill>
          <a:blip r:embed="rId3"/>
          <a:stretch>
            <a:fillRect/>
          </a:stretch>
        </p:blipFill>
        <p:spPr>
          <a:xfrm rot="5400000">
            <a:off x="6507796" y="2410910"/>
            <a:ext cx="2440937" cy="1830703"/>
          </a:xfrm>
          <a:prstGeom prst="rect">
            <a:avLst/>
          </a:prstGeom>
        </p:spPr>
      </p:pic>
      <p:sp>
        <p:nvSpPr>
          <p:cNvPr id="9" name="TextBox 8">
            <a:extLst>
              <a:ext uri="{FF2B5EF4-FFF2-40B4-BE49-F238E27FC236}">
                <a16:creationId xmlns:a16="http://schemas.microsoft.com/office/drawing/2014/main" id="{BFA6DC61-F92C-3D26-2673-A00B86104A56}"/>
              </a:ext>
            </a:extLst>
          </p:cNvPr>
          <p:cNvSpPr txBox="1"/>
          <p:nvPr/>
        </p:nvSpPr>
        <p:spPr>
          <a:xfrm>
            <a:off x="7173024" y="4356655"/>
            <a:ext cx="1161736" cy="403957"/>
          </a:xfrm>
          <a:prstGeom prst="rect">
            <a:avLst/>
          </a:prstGeom>
          <a:noFill/>
        </p:spPr>
        <p:txBody>
          <a:bodyPr wrap="square" rtlCol="0">
            <a:spAutoFit/>
          </a:bodyPr>
          <a:lstStyle/>
          <a:p>
            <a:r>
              <a:rPr lang="en-US" dirty="0">
                <a:solidFill>
                  <a:schemeClr val="bg1"/>
                </a:solidFill>
                <a:highlight>
                  <a:srgbClr val="000000"/>
                </a:highlight>
              </a:rPr>
              <a:t>A cluster is still made up of individual computers. These computers have limits</a:t>
            </a:r>
          </a:p>
        </p:txBody>
      </p:sp>
    </p:spTree>
    <p:extLst>
      <p:ext uri="{BB962C8B-B14F-4D97-AF65-F5344CB8AC3E}">
        <p14:creationId xmlns:p14="http://schemas.microsoft.com/office/powerpoint/2010/main" val="42936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1A237-39CD-7F5C-547F-0FC1A0E54126}"/>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8D7CDE6-EBB6-C8DD-8C76-7D7170316764}"/>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Understanding the benefits</a:t>
            </a:r>
          </a:p>
        </p:txBody>
      </p:sp>
      <p:pic>
        <p:nvPicPr>
          <p:cNvPr id="6" name="Picture 5">
            <a:extLst>
              <a:ext uri="{FF2B5EF4-FFF2-40B4-BE49-F238E27FC236}">
                <a16:creationId xmlns:a16="http://schemas.microsoft.com/office/drawing/2014/main" id="{BDD5A049-77B8-6525-58C4-265EB251772B}"/>
              </a:ext>
            </a:extLst>
          </p:cNvPr>
          <p:cNvPicPr>
            <a:picLocks noChangeAspect="1"/>
          </p:cNvPicPr>
          <p:nvPr/>
        </p:nvPicPr>
        <p:blipFill>
          <a:blip r:embed="rId2"/>
          <a:stretch>
            <a:fillRect/>
          </a:stretch>
        </p:blipFill>
        <p:spPr>
          <a:xfrm>
            <a:off x="708000" y="3603845"/>
            <a:ext cx="639166" cy="768727"/>
          </a:xfrm>
          <a:prstGeom prst="rect">
            <a:avLst/>
          </a:prstGeom>
        </p:spPr>
      </p:pic>
      <p:sp>
        <p:nvSpPr>
          <p:cNvPr id="8" name="TextBox 7">
            <a:extLst>
              <a:ext uri="{FF2B5EF4-FFF2-40B4-BE49-F238E27FC236}">
                <a16:creationId xmlns:a16="http://schemas.microsoft.com/office/drawing/2014/main" id="{F69089FD-938A-1357-25FB-68889B012ADC}"/>
              </a:ext>
            </a:extLst>
          </p:cNvPr>
          <p:cNvSpPr txBox="1"/>
          <p:nvPr/>
        </p:nvSpPr>
        <p:spPr>
          <a:xfrm>
            <a:off x="1347166"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0" name="Picture 9">
            <a:extLst>
              <a:ext uri="{FF2B5EF4-FFF2-40B4-BE49-F238E27FC236}">
                <a16:creationId xmlns:a16="http://schemas.microsoft.com/office/drawing/2014/main" id="{00113472-01C4-FFA3-D226-4A774F2CFF71}"/>
              </a:ext>
            </a:extLst>
          </p:cNvPr>
          <p:cNvPicPr>
            <a:picLocks noChangeAspect="1"/>
          </p:cNvPicPr>
          <p:nvPr/>
        </p:nvPicPr>
        <p:blipFill>
          <a:blip r:embed="rId2"/>
          <a:stretch>
            <a:fillRect/>
          </a:stretch>
        </p:blipFill>
        <p:spPr>
          <a:xfrm>
            <a:off x="2417596" y="3603845"/>
            <a:ext cx="639166" cy="768727"/>
          </a:xfrm>
          <a:prstGeom prst="rect">
            <a:avLst/>
          </a:prstGeom>
        </p:spPr>
      </p:pic>
      <p:sp>
        <p:nvSpPr>
          <p:cNvPr id="11" name="TextBox 10">
            <a:extLst>
              <a:ext uri="{FF2B5EF4-FFF2-40B4-BE49-F238E27FC236}">
                <a16:creationId xmlns:a16="http://schemas.microsoft.com/office/drawing/2014/main" id="{0E63FCE9-0240-BA91-DBAA-47DF07266167}"/>
              </a:ext>
            </a:extLst>
          </p:cNvPr>
          <p:cNvSpPr txBox="1"/>
          <p:nvPr/>
        </p:nvSpPr>
        <p:spPr>
          <a:xfrm>
            <a:off x="3056762"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2" name="Picture 11">
            <a:extLst>
              <a:ext uri="{FF2B5EF4-FFF2-40B4-BE49-F238E27FC236}">
                <a16:creationId xmlns:a16="http://schemas.microsoft.com/office/drawing/2014/main" id="{117B6A77-76A9-3D8F-6261-A791462D064F}"/>
              </a:ext>
            </a:extLst>
          </p:cNvPr>
          <p:cNvPicPr>
            <a:picLocks noChangeAspect="1"/>
          </p:cNvPicPr>
          <p:nvPr/>
        </p:nvPicPr>
        <p:blipFill>
          <a:blip r:embed="rId2"/>
          <a:stretch>
            <a:fillRect/>
          </a:stretch>
        </p:blipFill>
        <p:spPr>
          <a:xfrm>
            <a:off x="4127192" y="3603845"/>
            <a:ext cx="639166" cy="768727"/>
          </a:xfrm>
          <a:prstGeom prst="rect">
            <a:avLst/>
          </a:prstGeom>
        </p:spPr>
      </p:pic>
      <p:sp>
        <p:nvSpPr>
          <p:cNvPr id="13" name="TextBox 12">
            <a:extLst>
              <a:ext uri="{FF2B5EF4-FFF2-40B4-BE49-F238E27FC236}">
                <a16:creationId xmlns:a16="http://schemas.microsoft.com/office/drawing/2014/main" id="{7BB0F3F4-D7CA-6E3F-2A49-B83523C68181}"/>
              </a:ext>
            </a:extLst>
          </p:cNvPr>
          <p:cNvSpPr txBox="1"/>
          <p:nvPr/>
        </p:nvSpPr>
        <p:spPr>
          <a:xfrm>
            <a:off x="4766358"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4" name="Picture 13">
            <a:extLst>
              <a:ext uri="{FF2B5EF4-FFF2-40B4-BE49-F238E27FC236}">
                <a16:creationId xmlns:a16="http://schemas.microsoft.com/office/drawing/2014/main" id="{7BA223B1-7541-6BAC-AA46-2D31C57295F7}"/>
              </a:ext>
            </a:extLst>
          </p:cNvPr>
          <p:cNvPicPr>
            <a:picLocks noChangeAspect="1"/>
          </p:cNvPicPr>
          <p:nvPr/>
        </p:nvPicPr>
        <p:blipFill>
          <a:blip r:embed="rId2"/>
          <a:stretch>
            <a:fillRect/>
          </a:stretch>
        </p:blipFill>
        <p:spPr>
          <a:xfrm>
            <a:off x="5836788" y="3603845"/>
            <a:ext cx="639166" cy="768727"/>
          </a:xfrm>
          <a:prstGeom prst="rect">
            <a:avLst/>
          </a:prstGeom>
        </p:spPr>
      </p:pic>
      <p:sp>
        <p:nvSpPr>
          <p:cNvPr id="15" name="TextBox 14">
            <a:extLst>
              <a:ext uri="{FF2B5EF4-FFF2-40B4-BE49-F238E27FC236}">
                <a16:creationId xmlns:a16="http://schemas.microsoft.com/office/drawing/2014/main" id="{AB60F30E-44CE-A4E1-1DFF-494D48F548AB}"/>
              </a:ext>
            </a:extLst>
          </p:cNvPr>
          <p:cNvSpPr txBox="1"/>
          <p:nvPr/>
        </p:nvSpPr>
        <p:spPr>
          <a:xfrm>
            <a:off x="6475954"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6" name="Picture 15">
            <a:extLst>
              <a:ext uri="{FF2B5EF4-FFF2-40B4-BE49-F238E27FC236}">
                <a16:creationId xmlns:a16="http://schemas.microsoft.com/office/drawing/2014/main" id="{B5F6BABE-01B5-CBA5-8224-B127D61A0B95}"/>
              </a:ext>
            </a:extLst>
          </p:cNvPr>
          <p:cNvPicPr>
            <a:picLocks noChangeAspect="1"/>
          </p:cNvPicPr>
          <p:nvPr/>
        </p:nvPicPr>
        <p:blipFill>
          <a:blip r:embed="rId3"/>
          <a:stretch>
            <a:fillRect/>
          </a:stretch>
        </p:blipFill>
        <p:spPr>
          <a:xfrm>
            <a:off x="3954765" y="1654730"/>
            <a:ext cx="1191491" cy="607427"/>
          </a:xfrm>
          <a:prstGeom prst="rect">
            <a:avLst/>
          </a:prstGeom>
        </p:spPr>
      </p:pic>
      <p:sp>
        <p:nvSpPr>
          <p:cNvPr id="17" name="Smiley Face 16">
            <a:extLst>
              <a:ext uri="{FF2B5EF4-FFF2-40B4-BE49-F238E27FC236}">
                <a16:creationId xmlns:a16="http://schemas.microsoft.com/office/drawing/2014/main" id="{6B738B5F-6E3B-8C30-74D5-8B33DD7ABC45}"/>
              </a:ext>
            </a:extLst>
          </p:cNvPr>
          <p:cNvSpPr/>
          <p:nvPr/>
        </p:nvSpPr>
        <p:spPr>
          <a:xfrm>
            <a:off x="1027583" y="1880755"/>
            <a:ext cx="666135" cy="690995"/>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12810248-4079-D962-039C-85F9024768F5}"/>
              </a:ext>
            </a:extLst>
          </p:cNvPr>
          <p:cNvGrpSpPr/>
          <p:nvPr/>
        </p:nvGrpSpPr>
        <p:grpSpPr>
          <a:xfrm>
            <a:off x="1446079" y="2246461"/>
            <a:ext cx="1271453" cy="553998"/>
            <a:chOff x="1446079" y="2246461"/>
            <a:chExt cx="1271453" cy="553998"/>
          </a:xfrm>
        </p:grpSpPr>
        <p:sp>
          <p:nvSpPr>
            <p:cNvPr id="18" name="Action Button: Document 17">
              <a:hlinkClick r:id="" action="ppaction://noaction" highlightClick="1"/>
              <a:extLst>
                <a:ext uri="{FF2B5EF4-FFF2-40B4-BE49-F238E27FC236}">
                  <a16:creationId xmlns:a16="http://schemas.microsoft.com/office/drawing/2014/main" id="{26FB6E82-6D2E-B394-2372-756CF498F94C}"/>
                </a:ext>
              </a:extLst>
            </p:cNvPr>
            <p:cNvSpPr/>
            <p:nvPr/>
          </p:nvSpPr>
          <p:spPr>
            <a:xfrm>
              <a:off x="1446079" y="2262157"/>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3AB3E7F-A68C-702B-64E7-27EFF2AB6C93}"/>
                </a:ext>
              </a:extLst>
            </p:cNvPr>
            <p:cNvSpPr txBox="1"/>
            <p:nvPr/>
          </p:nvSpPr>
          <p:spPr>
            <a:xfrm>
              <a:off x="1941357" y="2246461"/>
              <a:ext cx="776175" cy="553998"/>
            </a:xfrm>
            <a:prstGeom prst="rect">
              <a:avLst/>
            </a:prstGeom>
            <a:noFill/>
          </p:spPr>
          <p:txBody>
            <a:bodyPr wrap="none" rtlCol="0">
              <a:spAutoFit/>
            </a:bodyPr>
            <a:lstStyle/>
            <a:p>
              <a:r>
                <a:rPr lang="en-US" sz="1000" dirty="0"/>
                <a:t>1 GPU</a:t>
              </a:r>
            </a:p>
            <a:p>
              <a:r>
                <a:rPr lang="en-US" sz="1000" dirty="0"/>
                <a:t>4 CPUs</a:t>
              </a:r>
            </a:p>
            <a:p>
              <a:r>
                <a:rPr lang="en-US" sz="1000" dirty="0"/>
                <a:t>64 GB RAM</a:t>
              </a:r>
            </a:p>
          </p:txBody>
        </p:sp>
      </p:grpSp>
      <p:sp>
        <p:nvSpPr>
          <p:cNvPr id="20" name="TextBox 19">
            <a:extLst>
              <a:ext uri="{FF2B5EF4-FFF2-40B4-BE49-F238E27FC236}">
                <a16:creationId xmlns:a16="http://schemas.microsoft.com/office/drawing/2014/main" id="{BC9BF74B-CD32-1FC3-CD47-A3E21C0799F7}"/>
              </a:ext>
            </a:extLst>
          </p:cNvPr>
          <p:cNvSpPr txBox="1"/>
          <p:nvPr/>
        </p:nvSpPr>
        <p:spPr>
          <a:xfrm>
            <a:off x="844212" y="1552866"/>
            <a:ext cx="1980029" cy="276999"/>
          </a:xfrm>
          <a:prstGeom prst="rect">
            <a:avLst/>
          </a:prstGeom>
          <a:noFill/>
        </p:spPr>
        <p:txBody>
          <a:bodyPr wrap="none" rtlCol="0">
            <a:spAutoFit/>
          </a:bodyPr>
          <a:lstStyle/>
          <a:p>
            <a:r>
              <a:rPr lang="en-US" sz="1200" dirty="0"/>
              <a:t>”Run this job for me, please”</a:t>
            </a:r>
          </a:p>
        </p:txBody>
      </p:sp>
      <p:sp>
        <p:nvSpPr>
          <p:cNvPr id="21" name="TextBox 20">
            <a:extLst>
              <a:ext uri="{FF2B5EF4-FFF2-40B4-BE49-F238E27FC236}">
                <a16:creationId xmlns:a16="http://schemas.microsoft.com/office/drawing/2014/main" id="{0842DCD5-11D6-F60D-7BF7-1F4E34CFA9A6}"/>
              </a:ext>
            </a:extLst>
          </p:cNvPr>
          <p:cNvSpPr txBox="1"/>
          <p:nvPr/>
        </p:nvSpPr>
        <p:spPr>
          <a:xfrm>
            <a:off x="3581985" y="1316532"/>
            <a:ext cx="1865191" cy="276999"/>
          </a:xfrm>
          <a:prstGeom prst="rect">
            <a:avLst/>
          </a:prstGeom>
          <a:noFill/>
        </p:spPr>
        <p:txBody>
          <a:bodyPr wrap="none" rtlCol="0">
            <a:spAutoFit/>
          </a:bodyPr>
          <a:lstStyle/>
          <a:p>
            <a:r>
              <a:rPr lang="en-US" sz="1200" dirty="0"/>
              <a:t>“Okay! Your job ID is 1234”</a:t>
            </a:r>
          </a:p>
        </p:txBody>
      </p:sp>
      <p:pic>
        <p:nvPicPr>
          <p:cNvPr id="23" name="Picture 2">
            <a:extLst>
              <a:ext uri="{FF2B5EF4-FFF2-40B4-BE49-F238E27FC236}">
                <a16:creationId xmlns:a16="http://schemas.microsoft.com/office/drawing/2014/main" id="{773FE98A-E0C8-2B6C-5291-D28BD0583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267" y="1960235"/>
            <a:ext cx="956094" cy="87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1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0" presetClass="path" presetSubtype="0" accel="50000" decel="50000" fill="hold" nodeType="withEffect">
                                  <p:stCondLst>
                                    <p:cond delay="2000"/>
                                  </p:stCondLst>
                                  <p:childTnLst>
                                    <p:animMotion origin="layout" path="M -0.02569 0.00957 L -0.11527 0.42994 " pathEditMode="relative" ptsTypes="AA">
                                      <p:cBhvr>
                                        <p:cTn id="25" dur="1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0" grpId="1"/>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D3066-1706-B5B1-6D9B-1C3E26662C26}"/>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60D62C95-0D1F-1754-B00D-71843034CF9F}"/>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rPr>
              <a:t>Understanding the benefits</a:t>
            </a:r>
          </a:p>
        </p:txBody>
      </p:sp>
      <p:pic>
        <p:nvPicPr>
          <p:cNvPr id="6" name="Picture 5">
            <a:extLst>
              <a:ext uri="{FF2B5EF4-FFF2-40B4-BE49-F238E27FC236}">
                <a16:creationId xmlns:a16="http://schemas.microsoft.com/office/drawing/2014/main" id="{4E8C0DD5-7841-84D4-25BE-DF4858C1A1E8}"/>
              </a:ext>
            </a:extLst>
          </p:cNvPr>
          <p:cNvPicPr>
            <a:picLocks noChangeAspect="1"/>
          </p:cNvPicPr>
          <p:nvPr/>
        </p:nvPicPr>
        <p:blipFill>
          <a:blip r:embed="rId3"/>
          <a:stretch>
            <a:fillRect/>
          </a:stretch>
        </p:blipFill>
        <p:spPr>
          <a:xfrm>
            <a:off x="708000" y="3603845"/>
            <a:ext cx="639166" cy="768727"/>
          </a:xfrm>
          <a:prstGeom prst="rect">
            <a:avLst/>
          </a:prstGeom>
        </p:spPr>
      </p:pic>
      <p:sp>
        <p:nvSpPr>
          <p:cNvPr id="8" name="TextBox 7">
            <a:extLst>
              <a:ext uri="{FF2B5EF4-FFF2-40B4-BE49-F238E27FC236}">
                <a16:creationId xmlns:a16="http://schemas.microsoft.com/office/drawing/2014/main" id="{746BBB2D-4A06-7BD4-A92D-D28C711FDECE}"/>
              </a:ext>
            </a:extLst>
          </p:cNvPr>
          <p:cNvSpPr txBox="1"/>
          <p:nvPr/>
        </p:nvSpPr>
        <p:spPr>
          <a:xfrm>
            <a:off x="1347166"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0" name="Picture 9">
            <a:extLst>
              <a:ext uri="{FF2B5EF4-FFF2-40B4-BE49-F238E27FC236}">
                <a16:creationId xmlns:a16="http://schemas.microsoft.com/office/drawing/2014/main" id="{234A24DF-7B70-0E27-29AA-E33D1FB25520}"/>
              </a:ext>
            </a:extLst>
          </p:cNvPr>
          <p:cNvPicPr>
            <a:picLocks noChangeAspect="1"/>
          </p:cNvPicPr>
          <p:nvPr/>
        </p:nvPicPr>
        <p:blipFill>
          <a:blip r:embed="rId3"/>
          <a:stretch>
            <a:fillRect/>
          </a:stretch>
        </p:blipFill>
        <p:spPr>
          <a:xfrm>
            <a:off x="2417596" y="3603845"/>
            <a:ext cx="639166" cy="768727"/>
          </a:xfrm>
          <a:prstGeom prst="rect">
            <a:avLst/>
          </a:prstGeom>
        </p:spPr>
      </p:pic>
      <p:sp>
        <p:nvSpPr>
          <p:cNvPr id="11" name="TextBox 10">
            <a:extLst>
              <a:ext uri="{FF2B5EF4-FFF2-40B4-BE49-F238E27FC236}">
                <a16:creationId xmlns:a16="http://schemas.microsoft.com/office/drawing/2014/main" id="{DE6FDE25-644D-B853-E17A-DFFB2977FDF1}"/>
              </a:ext>
            </a:extLst>
          </p:cNvPr>
          <p:cNvSpPr txBox="1"/>
          <p:nvPr/>
        </p:nvSpPr>
        <p:spPr>
          <a:xfrm>
            <a:off x="3056762"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2" name="Picture 11">
            <a:extLst>
              <a:ext uri="{FF2B5EF4-FFF2-40B4-BE49-F238E27FC236}">
                <a16:creationId xmlns:a16="http://schemas.microsoft.com/office/drawing/2014/main" id="{19A1D2D7-3707-FDD1-16BD-B713CEF05D5B}"/>
              </a:ext>
            </a:extLst>
          </p:cNvPr>
          <p:cNvPicPr>
            <a:picLocks noChangeAspect="1"/>
          </p:cNvPicPr>
          <p:nvPr/>
        </p:nvPicPr>
        <p:blipFill>
          <a:blip r:embed="rId3"/>
          <a:stretch>
            <a:fillRect/>
          </a:stretch>
        </p:blipFill>
        <p:spPr>
          <a:xfrm>
            <a:off x="4127192" y="3603845"/>
            <a:ext cx="639166" cy="768727"/>
          </a:xfrm>
          <a:prstGeom prst="rect">
            <a:avLst/>
          </a:prstGeom>
        </p:spPr>
      </p:pic>
      <p:sp>
        <p:nvSpPr>
          <p:cNvPr id="13" name="TextBox 12">
            <a:extLst>
              <a:ext uri="{FF2B5EF4-FFF2-40B4-BE49-F238E27FC236}">
                <a16:creationId xmlns:a16="http://schemas.microsoft.com/office/drawing/2014/main" id="{31019035-19E1-018E-0C48-3BA893CEDB21}"/>
              </a:ext>
            </a:extLst>
          </p:cNvPr>
          <p:cNvSpPr txBox="1"/>
          <p:nvPr/>
        </p:nvSpPr>
        <p:spPr>
          <a:xfrm>
            <a:off x="4766358"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4" name="Picture 13">
            <a:extLst>
              <a:ext uri="{FF2B5EF4-FFF2-40B4-BE49-F238E27FC236}">
                <a16:creationId xmlns:a16="http://schemas.microsoft.com/office/drawing/2014/main" id="{04EB9E5E-D5DB-1692-29A6-14A6C9EFF84A}"/>
              </a:ext>
            </a:extLst>
          </p:cNvPr>
          <p:cNvPicPr>
            <a:picLocks noChangeAspect="1"/>
          </p:cNvPicPr>
          <p:nvPr/>
        </p:nvPicPr>
        <p:blipFill>
          <a:blip r:embed="rId3"/>
          <a:stretch>
            <a:fillRect/>
          </a:stretch>
        </p:blipFill>
        <p:spPr>
          <a:xfrm>
            <a:off x="5836788" y="3603845"/>
            <a:ext cx="639166" cy="768727"/>
          </a:xfrm>
          <a:prstGeom prst="rect">
            <a:avLst/>
          </a:prstGeom>
        </p:spPr>
      </p:pic>
      <p:sp>
        <p:nvSpPr>
          <p:cNvPr id="15" name="TextBox 14">
            <a:extLst>
              <a:ext uri="{FF2B5EF4-FFF2-40B4-BE49-F238E27FC236}">
                <a16:creationId xmlns:a16="http://schemas.microsoft.com/office/drawing/2014/main" id="{879C4D85-65EF-0BC5-D139-743342684B8E}"/>
              </a:ext>
            </a:extLst>
          </p:cNvPr>
          <p:cNvSpPr txBox="1"/>
          <p:nvPr/>
        </p:nvSpPr>
        <p:spPr>
          <a:xfrm>
            <a:off x="6475954"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6" name="Picture 15">
            <a:extLst>
              <a:ext uri="{FF2B5EF4-FFF2-40B4-BE49-F238E27FC236}">
                <a16:creationId xmlns:a16="http://schemas.microsoft.com/office/drawing/2014/main" id="{FAE64CB0-CE69-C14C-56A6-167E1503708F}"/>
              </a:ext>
            </a:extLst>
          </p:cNvPr>
          <p:cNvPicPr>
            <a:picLocks noChangeAspect="1"/>
          </p:cNvPicPr>
          <p:nvPr/>
        </p:nvPicPr>
        <p:blipFill>
          <a:blip r:embed="rId4"/>
          <a:stretch>
            <a:fillRect/>
          </a:stretch>
        </p:blipFill>
        <p:spPr>
          <a:xfrm>
            <a:off x="3954765" y="1654730"/>
            <a:ext cx="1191491" cy="607427"/>
          </a:xfrm>
          <a:prstGeom prst="rect">
            <a:avLst/>
          </a:prstGeom>
        </p:spPr>
      </p:pic>
      <p:sp>
        <p:nvSpPr>
          <p:cNvPr id="17" name="Smiley Face 16">
            <a:extLst>
              <a:ext uri="{FF2B5EF4-FFF2-40B4-BE49-F238E27FC236}">
                <a16:creationId xmlns:a16="http://schemas.microsoft.com/office/drawing/2014/main" id="{EF99DF3E-F5DF-83E4-6C4B-89854C679977}"/>
              </a:ext>
            </a:extLst>
          </p:cNvPr>
          <p:cNvSpPr/>
          <p:nvPr/>
        </p:nvSpPr>
        <p:spPr>
          <a:xfrm>
            <a:off x="1027583" y="1880755"/>
            <a:ext cx="666135" cy="690995"/>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3750796E-2B69-4977-8598-D9575985A48D}"/>
              </a:ext>
            </a:extLst>
          </p:cNvPr>
          <p:cNvSpPr txBox="1"/>
          <p:nvPr/>
        </p:nvSpPr>
        <p:spPr>
          <a:xfrm>
            <a:off x="844212" y="1552866"/>
            <a:ext cx="1911101" cy="276999"/>
          </a:xfrm>
          <a:prstGeom prst="rect">
            <a:avLst/>
          </a:prstGeom>
          <a:noFill/>
        </p:spPr>
        <p:txBody>
          <a:bodyPr wrap="none" rtlCol="0">
            <a:spAutoFit/>
          </a:bodyPr>
          <a:lstStyle/>
          <a:p>
            <a:r>
              <a:rPr lang="en-US" sz="1200" dirty="0"/>
              <a:t>”Please run this job for me”</a:t>
            </a:r>
          </a:p>
        </p:txBody>
      </p:sp>
      <p:sp>
        <p:nvSpPr>
          <p:cNvPr id="21" name="TextBox 20">
            <a:extLst>
              <a:ext uri="{FF2B5EF4-FFF2-40B4-BE49-F238E27FC236}">
                <a16:creationId xmlns:a16="http://schemas.microsoft.com/office/drawing/2014/main" id="{C30DEE66-4C06-BC3B-601B-81FB782611F3}"/>
              </a:ext>
            </a:extLst>
          </p:cNvPr>
          <p:cNvSpPr txBox="1"/>
          <p:nvPr/>
        </p:nvSpPr>
        <p:spPr>
          <a:xfrm>
            <a:off x="3581985" y="1316532"/>
            <a:ext cx="2439257" cy="276999"/>
          </a:xfrm>
          <a:prstGeom prst="rect">
            <a:avLst/>
          </a:prstGeom>
          <a:noFill/>
        </p:spPr>
        <p:txBody>
          <a:bodyPr wrap="none" rtlCol="0">
            <a:spAutoFit/>
          </a:bodyPr>
          <a:lstStyle/>
          <a:p>
            <a:r>
              <a:rPr lang="en-US" sz="1200" dirty="0"/>
              <a:t>“Okay, your job is waiting in queue”</a:t>
            </a:r>
          </a:p>
        </p:txBody>
      </p:sp>
      <p:pic>
        <p:nvPicPr>
          <p:cNvPr id="21506" name="Picture 2">
            <a:extLst>
              <a:ext uri="{FF2B5EF4-FFF2-40B4-BE49-F238E27FC236}">
                <a16:creationId xmlns:a16="http://schemas.microsoft.com/office/drawing/2014/main" id="{4681ECE5-D179-D8FB-6AA5-03680249F4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267" y="1960235"/>
            <a:ext cx="956094" cy="875069"/>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Document 4">
            <a:hlinkClick r:id="" action="ppaction://noaction" highlightClick="1"/>
            <a:extLst>
              <a:ext uri="{FF2B5EF4-FFF2-40B4-BE49-F238E27FC236}">
                <a16:creationId xmlns:a16="http://schemas.microsoft.com/office/drawing/2014/main" id="{A7052EC5-6902-1217-D8AC-A269D182A054}"/>
              </a:ext>
            </a:extLst>
          </p:cNvPr>
          <p:cNvSpPr/>
          <p:nvPr/>
        </p:nvSpPr>
        <p:spPr>
          <a:xfrm>
            <a:off x="5711690" y="1711381"/>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Action Button: Document 8">
            <a:hlinkClick r:id="" action="ppaction://noaction" highlightClick="1"/>
            <a:extLst>
              <a:ext uri="{FF2B5EF4-FFF2-40B4-BE49-F238E27FC236}">
                <a16:creationId xmlns:a16="http://schemas.microsoft.com/office/drawing/2014/main" id="{6F02898C-05CE-A67C-9E45-23FAAF3120DB}"/>
              </a:ext>
            </a:extLst>
          </p:cNvPr>
          <p:cNvSpPr/>
          <p:nvPr/>
        </p:nvSpPr>
        <p:spPr>
          <a:xfrm>
            <a:off x="5864090" y="1863781"/>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Action Button: Document 22">
            <a:hlinkClick r:id="" action="ppaction://noaction" highlightClick="1"/>
            <a:extLst>
              <a:ext uri="{FF2B5EF4-FFF2-40B4-BE49-F238E27FC236}">
                <a16:creationId xmlns:a16="http://schemas.microsoft.com/office/drawing/2014/main" id="{1F296001-C196-9A3F-F66B-42920E874895}"/>
              </a:ext>
            </a:extLst>
          </p:cNvPr>
          <p:cNvSpPr/>
          <p:nvPr/>
        </p:nvSpPr>
        <p:spPr>
          <a:xfrm>
            <a:off x="6016490" y="2016181"/>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Action Button: Document 23">
            <a:hlinkClick r:id="" action="ppaction://noaction" highlightClick="1"/>
            <a:extLst>
              <a:ext uri="{FF2B5EF4-FFF2-40B4-BE49-F238E27FC236}">
                <a16:creationId xmlns:a16="http://schemas.microsoft.com/office/drawing/2014/main" id="{1721B9B2-2008-664E-FB16-4284F6C08CEE}"/>
              </a:ext>
            </a:extLst>
          </p:cNvPr>
          <p:cNvSpPr/>
          <p:nvPr/>
        </p:nvSpPr>
        <p:spPr>
          <a:xfrm>
            <a:off x="6168890" y="2168581"/>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Action Button: Document 24">
            <a:hlinkClick r:id="" action="ppaction://noaction" highlightClick="1"/>
            <a:extLst>
              <a:ext uri="{FF2B5EF4-FFF2-40B4-BE49-F238E27FC236}">
                <a16:creationId xmlns:a16="http://schemas.microsoft.com/office/drawing/2014/main" id="{D26F7C08-9E78-3452-42EC-0325D2C41F69}"/>
              </a:ext>
            </a:extLst>
          </p:cNvPr>
          <p:cNvSpPr/>
          <p:nvPr/>
        </p:nvSpPr>
        <p:spPr>
          <a:xfrm>
            <a:off x="6321290" y="2320981"/>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709C3B28-0763-CB32-5EDA-5FD4E2D68A68}"/>
              </a:ext>
            </a:extLst>
          </p:cNvPr>
          <p:cNvGrpSpPr/>
          <p:nvPr/>
        </p:nvGrpSpPr>
        <p:grpSpPr>
          <a:xfrm>
            <a:off x="422265" y="4372439"/>
            <a:ext cx="1271453" cy="553998"/>
            <a:chOff x="1446079" y="2246461"/>
            <a:chExt cx="1271453" cy="553998"/>
          </a:xfrm>
        </p:grpSpPr>
        <p:sp>
          <p:nvSpPr>
            <p:cNvPr id="27" name="TextBox 26">
              <a:extLst>
                <a:ext uri="{FF2B5EF4-FFF2-40B4-BE49-F238E27FC236}">
                  <a16:creationId xmlns:a16="http://schemas.microsoft.com/office/drawing/2014/main" id="{5F46382C-043E-06CA-256D-29D9538629D6}"/>
                </a:ext>
              </a:extLst>
            </p:cNvPr>
            <p:cNvSpPr txBox="1"/>
            <p:nvPr/>
          </p:nvSpPr>
          <p:spPr>
            <a:xfrm>
              <a:off x="1941357" y="2246461"/>
              <a:ext cx="776175" cy="553998"/>
            </a:xfrm>
            <a:prstGeom prst="rect">
              <a:avLst/>
            </a:prstGeom>
            <a:noFill/>
          </p:spPr>
          <p:txBody>
            <a:bodyPr wrap="none" rtlCol="0">
              <a:spAutoFit/>
            </a:bodyPr>
            <a:lstStyle/>
            <a:p>
              <a:r>
                <a:rPr lang="en-US" sz="1000" dirty="0"/>
                <a:t>1 GPU</a:t>
              </a:r>
            </a:p>
            <a:p>
              <a:r>
                <a:rPr lang="en-US" sz="1000" dirty="0"/>
                <a:t>16 CPUs</a:t>
              </a:r>
            </a:p>
            <a:p>
              <a:r>
                <a:rPr lang="en-US" sz="1000" dirty="0"/>
                <a:t>16 GB RAM</a:t>
              </a:r>
            </a:p>
          </p:txBody>
        </p:sp>
        <p:sp>
          <p:nvSpPr>
            <p:cNvPr id="28" name="Action Button: Document 27">
              <a:hlinkClick r:id="" action="ppaction://noaction" highlightClick="1"/>
              <a:extLst>
                <a:ext uri="{FF2B5EF4-FFF2-40B4-BE49-F238E27FC236}">
                  <a16:creationId xmlns:a16="http://schemas.microsoft.com/office/drawing/2014/main" id="{486FE984-70C2-83F4-B3BB-A89FCC9D1F4E}"/>
                </a:ext>
              </a:extLst>
            </p:cNvPr>
            <p:cNvSpPr/>
            <p:nvPr/>
          </p:nvSpPr>
          <p:spPr>
            <a:xfrm>
              <a:off x="1446079" y="2262157"/>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AB323E3D-1C5E-5E46-9116-FDBF16CA3006}"/>
              </a:ext>
            </a:extLst>
          </p:cNvPr>
          <p:cNvGrpSpPr/>
          <p:nvPr/>
        </p:nvGrpSpPr>
        <p:grpSpPr>
          <a:xfrm>
            <a:off x="2081805" y="4388135"/>
            <a:ext cx="1271453" cy="553998"/>
            <a:chOff x="1446079" y="2246461"/>
            <a:chExt cx="1271453" cy="553998"/>
          </a:xfrm>
        </p:grpSpPr>
        <p:sp>
          <p:nvSpPr>
            <p:cNvPr id="33" name="TextBox 32">
              <a:extLst>
                <a:ext uri="{FF2B5EF4-FFF2-40B4-BE49-F238E27FC236}">
                  <a16:creationId xmlns:a16="http://schemas.microsoft.com/office/drawing/2014/main" id="{C498D258-CC5B-310C-00B7-9B574C3A9454}"/>
                </a:ext>
              </a:extLst>
            </p:cNvPr>
            <p:cNvSpPr txBox="1"/>
            <p:nvPr/>
          </p:nvSpPr>
          <p:spPr>
            <a:xfrm>
              <a:off x="1941357" y="2246461"/>
              <a:ext cx="776175" cy="553998"/>
            </a:xfrm>
            <a:prstGeom prst="rect">
              <a:avLst/>
            </a:prstGeom>
            <a:noFill/>
          </p:spPr>
          <p:txBody>
            <a:bodyPr wrap="none" rtlCol="0">
              <a:spAutoFit/>
            </a:bodyPr>
            <a:lstStyle/>
            <a:p>
              <a:r>
                <a:rPr lang="en-US" sz="1000" dirty="0"/>
                <a:t>1 GPU</a:t>
              </a:r>
            </a:p>
            <a:p>
              <a:r>
                <a:rPr lang="en-US" sz="1000" dirty="0"/>
                <a:t>16 CPUs</a:t>
              </a:r>
            </a:p>
            <a:p>
              <a:r>
                <a:rPr lang="en-US" sz="1000" dirty="0"/>
                <a:t>16 GB RAM</a:t>
              </a:r>
            </a:p>
          </p:txBody>
        </p:sp>
        <p:sp>
          <p:nvSpPr>
            <p:cNvPr id="34" name="Action Button: Document 33">
              <a:hlinkClick r:id="" action="ppaction://noaction" highlightClick="1"/>
              <a:extLst>
                <a:ext uri="{FF2B5EF4-FFF2-40B4-BE49-F238E27FC236}">
                  <a16:creationId xmlns:a16="http://schemas.microsoft.com/office/drawing/2014/main" id="{49422AFC-295C-D009-0C7C-627F955A0134}"/>
                </a:ext>
              </a:extLst>
            </p:cNvPr>
            <p:cNvSpPr/>
            <p:nvPr/>
          </p:nvSpPr>
          <p:spPr>
            <a:xfrm>
              <a:off x="1446079" y="2262157"/>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BD7FA96-8F2B-1CD6-9A67-828F1283AD61}"/>
              </a:ext>
            </a:extLst>
          </p:cNvPr>
          <p:cNvGrpSpPr/>
          <p:nvPr/>
        </p:nvGrpSpPr>
        <p:grpSpPr>
          <a:xfrm>
            <a:off x="3732265" y="4388135"/>
            <a:ext cx="1271453" cy="553998"/>
            <a:chOff x="1446079" y="2246461"/>
            <a:chExt cx="1271453" cy="553998"/>
          </a:xfrm>
        </p:grpSpPr>
        <p:sp>
          <p:nvSpPr>
            <p:cNvPr id="36" name="TextBox 35">
              <a:extLst>
                <a:ext uri="{FF2B5EF4-FFF2-40B4-BE49-F238E27FC236}">
                  <a16:creationId xmlns:a16="http://schemas.microsoft.com/office/drawing/2014/main" id="{86F8E287-33AA-26A2-28A8-DBBCFC127BE5}"/>
                </a:ext>
              </a:extLst>
            </p:cNvPr>
            <p:cNvSpPr txBox="1"/>
            <p:nvPr/>
          </p:nvSpPr>
          <p:spPr>
            <a:xfrm>
              <a:off x="1941357" y="2246461"/>
              <a:ext cx="776175" cy="553998"/>
            </a:xfrm>
            <a:prstGeom prst="rect">
              <a:avLst/>
            </a:prstGeom>
            <a:noFill/>
          </p:spPr>
          <p:txBody>
            <a:bodyPr wrap="none" rtlCol="0">
              <a:spAutoFit/>
            </a:bodyPr>
            <a:lstStyle/>
            <a:p>
              <a:r>
                <a:rPr lang="en-US" sz="1000" dirty="0"/>
                <a:t>1 GPU</a:t>
              </a:r>
            </a:p>
            <a:p>
              <a:r>
                <a:rPr lang="en-US" sz="1000" dirty="0"/>
                <a:t>16 CPUs</a:t>
              </a:r>
            </a:p>
            <a:p>
              <a:r>
                <a:rPr lang="en-US" sz="1000" dirty="0"/>
                <a:t>16 GB RAM</a:t>
              </a:r>
            </a:p>
          </p:txBody>
        </p:sp>
        <p:sp>
          <p:nvSpPr>
            <p:cNvPr id="37" name="Action Button: Document 36">
              <a:hlinkClick r:id="" action="ppaction://noaction" highlightClick="1"/>
              <a:extLst>
                <a:ext uri="{FF2B5EF4-FFF2-40B4-BE49-F238E27FC236}">
                  <a16:creationId xmlns:a16="http://schemas.microsoft.com/office/drawing/2014/main" id="{F7E772F1-7AA9-B108-4C89-417CD124898E}"/>
                </a:ext>
              </a:extLst>
            </p:cNvPr>
            <p:cNvSpPr/>
            <p:nvPr/>
          </p:nvSpPr>
          <p:spPr>
            <a:xfrm>
              <a:off x="1446079" y="2262157"/>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ABCBD2C0-112C-982E-3DD2-1459AEBA0A48}"/>
              </a:ext>
            </a:extLst>
          </p:cNvPr>
          <p:cNvGrpSpPr/>
          <p:nvPr/>
        </p:nvGrpSpPr>
        <p:grpSpPr>
          <a:xfrm>
            <a:off x="5643307" y="4372439"/>
            <a:ext cx="1271453" cy="553998"/>
            <a:chOff x="1446079" y="2246461"/>
            <a:chExt cx="1271453" cy="553998"/>
          </a:xfrm>
        </p:grpSpPr>
        <p:sp>
          <p:nvSpPr>
            <p:cNvPr id="39" name="TextBox 38">
              <a:extLst>
                <a:ext uri="{FF2B5EF4-FFF2-40B4-BE49-F238E27FC236}">
                  <a16:creationId xmlns:a16="http://schemas.microsoft.com/office/drawing/2014/main" id="{02C014D7-1BD6-4681-DBD1-D9CDCB9D8D24}"/>
                </a:ext>
              </a:extLst>
            </p:cNvPr>
            <p:cNvSpPr txBox="1"/>
            <p:nvPr/>
          </p:nvSpPr>
          <p:spPr>
            <a:xfrm>
              <a:off x="1941357" y="2246461"/>
              <a:ext cx="776175" cy="553998"/>
            </a:xfrm>
            <a:prstGeom prst="rect">
              <a:avLst/>
            </a:prstGeom>
            <a:noFill/>
          </p:spPr>
          <p:txBody>
            <a:bodyPr wrap="none" rtlCol="0">
              <a:spAutoFit/>
            </a:bodyPr>
            <a:lstStyle/>
            <a:p>
              <a:r>
                <a:rPr lang="en-US" sz="1000" dirty="0"/>
                <a:t>1 GPU</a:t>
              </a:r>
            </a:p>
            <a:p>
              <a:r>
                <a:rPr lang="en-US" sz="1000" dirty="0"/>
                <a:t>16 CPUs</a:t>
              </a:r>
            </a:p>
            <a:p>
              <a:r>
                <a:rPr lang="en-US" sz="1000" dirty="0"/>
                <a:t>16 GB RAM</a:t>
              </a:r>
            </a:p>
          </p:txBody>
        </p:sp>
        <p:sp>
          <p:nvSpPr>
            <p:cNvPr id="40" name="Action Button: Document 39">
              <a:hlinkClick r:id="" action="ppaction://noaction" highlightClick="1"/>
              <a:extLst>
                <a:ext uri="{FF2B5EF4-FFF2-40B4-BE49-F238E27FC236}">
                  <a16:creationId xmlns:a16="http://schemas.microsoft.com/office/drawing/2014/main" id="{AAE65BEE-0F20-9AF5-CEB1-5795E7752B00}"/>
                </a:ext>
              </a:extLst>
            </p:cNvPr>
            <p:cNvSpPr/>
            <p:nvPr/>
          </p:nvSpPr>
          <p:spPr>
            <a:xfrm>
              <a:off x="1446079" y="2262157"/>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59C45BA-AC28-F005-3FE1-FF2A02254480}"/>
              </a:ext>
            </a:extLst>
          </p:cNvPr>
          <p:cNvGrpSpPr/>
          <p:nvPr/>
        </p:nvGrpSpPr>
        <p:grpSpPr>
          <a:xfrm>
            <a:off x="1446079" y="2246461"/>
            <a:ext cx="1271453" cy="553998"/>
            <a:chOff x="1446079" y="2246461"/>
            <a:chExt cx="1271453" cy="553998"/>
          </a:xfrm>
        </p:grpSpPr>
        <p:sp>
          <p:nvSpPr>
            <p:cNvPr id="19" name="TextBox 18">
              <a:extLst>
                <a:ext uri="{FF2B5EF4-FFF2-40B4-BE49-F238E27FC236}">
                  <a16:creationId xmlns:a16="http://schemas.microsoft.com/office/drawing/2014/main" id="{32C1CCC0-F819-1DCE-1CA4-A76314427DD6}"/>
                </a:ext>
              </a:extLst>
            </p:cNvPr>
            <p:cNvSpPr txBox="1"/>
            <p:nvPr/>
          </p:nvSpPr>
          <p:spPr>
            <a:xfrm>
              <a:off x="1941357" y="2246461"/>
              <a:ext cx="776175" cy="553998"/>
            </a:xfrm>
            <a:prstGeom prst="rect">
              <a:avLst/>
            </a:prstGeom>
            <a:noFill/>
          </p:spPr>
          <p:txBody>
            <a:bodyPr wrap="none" rtlCol="0">
              <a:spAutoFit/>
            </a:bodyPr>
            <a:lstStyle/>
            <a:p>
              <a:r>
                <a:rPr lang="en-US" sz="1000" dirty="0">
                  <a:highlight>
                    <a:srgbClr val="C0C0C0"/>
                  </a:highlight>
                </a:rPr>
                <a:t>1 GPU</a:t>
              </a:r>
            </a:p>
            <a:p>
              <a:r>
                <a:rPr lang="en-US" sz="1000" dirty="0">
                  <a:highlight>
                    <a:srgbClr val="C0C0C0"/>
                  </a:highlight>
                </a:rPr>
                <a:t>4 CPUs</a:t>
              </a:r>
            </a:p>
            <a:p>
              <a:r>
                <a:rPr lang="en-US" sz="1000" dirty="0">
                  <a:highlight>
                    <a:srgbClr val="C0C0C0"/>
                  </a:highlight>
                </a:rPr>
                <a:t>16 GB RAM</a:t>
              </a:r>
            </a:p>
          </p:txBody>
        </p:sp>
        <p:sp>
          <p:nvSpPr>
            <p:cNvPr id="18" name="Action Button: Document 17">
              <a:hlinkClick r:id="" action="ppaction://noaction" highlightClick="1"/>
              <a:extLst>
                <a:ext uri="{FF2B5EF4-FFF2-40B4-BE49-F238E27FC236}">
                  <a16:creationId xmlns:a16="http://schemas.microsoft.com/office/drawing/2014/main" id="{C1849DF4-1C24-DD31-7AB9-0BDAB38AD20A}"/>
                </a:ext>
              </a:extLst>
            </p:cNvPr>
            <p:cNvSpPr/>
            <p:nvPr/>
          </p:nvSpPr>
          <p:spPr>
            <a:xfrm>
              <a:off x="1446079" y="2262157"/>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41" name="TextBox 40">
            <a:extLst>
              <a:ext uri="{FF2B5EF4-FFF2-40B4-BE49-F238E27FC236}">
                <a16:creationId xmlns:a16="http://schemas.microsoft.com/office/drawing/2014/main" id="{F22A1B9B-339C-A972-0B6C-D55BB0C232E9}"/>
              </a:ext>
            </a:extLst>
          </p:cNvPr>
          <p:cNvSpPr txBox="1"/>
          <p:nvPr/>
        </p:nvSpPr>
        <p:spPr>
          <a:xfrm>
            <a:off x="3581985" y="1316532"/>
            <a:ext cx="3168439" cy="461665"/>
          </a:xfrm>
          <a:prstGeom prst="rect">
            <a:avLst/>
          </a:prstGeom>
          <a:noFill/>
        </p:spPr>
        <p:txBody>
          <a:bodyPr wrap="square" rtlCol="0">
            <a:spAutoFit/>
          </a:bodyPr>
          <a:lstStyle/>
          <a:p>
            <a:r>
              <a:rPr lang="en-US" sz="1200" dirty="0"/>
              <a:t>”Actually, this is a small job. I can start it now, and it won’t affect other’s wait times”</a:t>
            </a:r>
          </a:p>
        </p:txBody>
      </p:sp>
      <p:sp>
        <p:nvSpPr>
          <p:cNvPr id="42" name="TextBox 41">
            <a:extLst>
              <a:ext uri="{FF2B5EF4-FFF2-40B4-BE49-F238E27FC236}">
                <a16:creationId xmlns:a16="http://schemas.microsoft.com/office/drawing/2014/main" id="{41B05ECC-B78F-66CD-2448-5358EF21EE98}"/>
              </a:ext>
            </a:extLst>
          </p:cNvPr>
          <p:cNvSpPr txBox="1"/>
          <p:nvPr/>
        </p:nvSpPr>
        <p:spPr>
          <a:xfrm>
            <a:off x="3505200" y="2026024"/>
            <a:ext cx="184731" cy="196208"/>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7203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4236 0.00309 L 0.54896 0.04753 " pathEditMode="relative" rAng="0" ptsTypes="AA">
                                      <p:cBhvr>
                                        <p:cTn id="27" dur="1000" fill="hold"/>
                                        <p:tgtEl>
                                          <p:spTgt spid="22"/>
                                        </p:tgtEl>
                                        <p:attrNameLst>
                                          <p:attrName>ppt_x</p:attrName>
                                          <p:attrName>ppt_y</p:attrName>
                                        </p:attrNameLst>
                                      </p:cBhvr>
                                      <p:rCtr x="29566" y="2222"/>
                                    </p:animMotion>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9"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dissolv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0.54688 0.04815 L -0.0802 0.45617 " pathEditMode="relative" rAng="0" ptsTypes="AA">
                                      <p:cBhvr>
                                        <p:cTn id="39" dur="1000" fill="hold"/>
                                        <p:tgtEl>
                                          <p:spTgt spid="22"/>
                                        </p:tgtEl>
                                        <p:attrNameLst>
                                          <p:attrName>ppt_x</p:attrName>
                                          <p:attrName>ppt_y</p:attrName>
                                        </p:attrNameLst>
                                      </p:cBhvr>
                                      <p:rCtr x="-31354" y="20401"/>
                                    </p:animMotion>
                                  </p:childTnLst>
                                </p:cTn>
                              </p:par>
                            </p:childTnLst>
                          </p:cTn>
                        </p:par>
                        <p:par>
                          <p:cTn id="40" fill="hold">
                            <p:stCondLst>
                              <p:cond delay="1000"/>
                            </p:stCondLst>
                            <p:childTnLst>
                              <p:par>
                                <p:cTn id="41" presetID="9" presetClass="exit" presetSubtype="0" fill="hold" nodeType="afterEffect">
                                  <p:stCondLst>
                                    <p:cond delay="0"/>
                                  </p:stCondLst>
                                  <p:childTnLst>
                                    <p:animEffect transition="out" filter="dissolve">
                                      <p:cBhvr>
                                        <p:cTn id="42" dur="500"/>
                                        <p:tgtEl>
                                          <p:spTgt spid="32"/>
                                        </p:tgtEl>
                                      </p:cBhvr>
                                    </p:animEffect>
                                    <p:set>
                                      <p:cBhvr>
                                        <p:cTn id="43" dur="1" fill="hold">
                                          <p:stCondLst>
                                            <p:cond delay="499"/>
                                          </p:stCondLst>
                                        </p:cTn>
                                        <p:tgtEl>
                                          <p:spTgt spid="32"/>
                                        </p:tgtEl>
                                        <p:attrNameLst>
                                          <p:attrName>style.visibility</p:attrName>
                                        </p:attrNameLst>
                                      </p:cBhvr>
                                      <p:to>
                                        <p:strVal val="hidden"/>
                                      </p:to>
                                    </p:set>
                                  </p:childTnLst>
                                </p:cTn>
                              </p:par>
                            </p:childTnLst>
                          </p:cTn>
                        </p:par>
                        <p:par>
                          <p:cTn id="44" fill="hold">
                            <p:stCondLst>
                              <p:cond delay="1500"/>
                            </p:stCondLst>
                            <p:childTnLst>
                              <p:par>
                                <p:cTn id="45" presetID="0" presetClass="path" presetSubtype="0" accel="50000" decel="50000" fill="hold" grpId="0" nodeType="afterEffect">
                                  <p:stCondLst>
                                    <p:cond delay="0"/>
                                  </p:stCondLst>
                                  <p:childTnLst>
                                    <p:animMotion origin="layout" path="M 0 0 L -0.46267 0.41265 " pathEditMode="relative" ptsTypes="AA">
                                      <p:cBhvr>
                                        <p:cTn id="46" dur="500" fill="hold"/>
                                        <p:tgtEl>
                                          <p:spTgt spid="25"/>
                                        </p:tgtEl>
                                        <p:attrNameLst>
                                          <p:attrName>ppt_x</p:attrName>
                                          <p:attrName>ppt_y</p:attrName>
                                        </p:attrNameLst>
                                      </p:cBhvr>
                                    </p:animMotion>
                                  </p:childTnLst>
                                </p:cTn>
                              </p:par>
                            </p:childTnLst>
                          </p:cTn>
                        </p:par>
                        <p:par>
                          <p:cTn id="47" fill="hold">
                            <p:stCondLst>
                              <p:cond delay="2000"/>
                            </p:stCondLst>
                            <p:childTnLst>
                              <p:par>
                                <p:cTn id="48" presetID="9" presetClass="exit" presetSubtype="0" fill="hold" nodeType="afterEffect">
                                  <p:stCondLst>
                                    <p:cond delay="0"/>
                                  </p:stCondLst>
                                  <p:childTnLst>
                                    <p:animEffect transition="out" filter="dissolv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childTnLst>
                          </p:cTn>
                        </p:par>
                        <p:par>
                          <p:cTn id="51" fill="hold">
                            <p:stCondLst>
                              <p:cond delay="2500"/>
                            </p:stCondLst>
                            <p:childTnLst>
                              <p:par>
                                <p:cTn id="52" presetID="0" presetClass="path" presetSubtype="0" accel="50000" decel="50000" fill="hold" grpId="0" nodeType="afterEffect">
                                  <p:stCondLst>
                                    <p:cond delay="0"/>
                                  </p:stCondLst>
                                  <p:childTnLst>
                                    <p:animMotion origin="layout" path="M 0 0 L -0.61806 0.43889 " pathEditMode="relative" ptsTypes="AA">
                                      <p:cBhvr>
                                        <p:cTn id="53" dur="500" fill="hold"/>
                                        <p:tgtEl>
                                          <p:spTgt spid="24"/>
                                        </p:tgtEl>
                                        <p:attrNameLst>
                                          <p:attrName>ppt_x</p:attrName>
                                          <p:attrName>ppt_y</p:attrName>
                                        </p:attrNameLst>
                                      </p:cBhvr>
                                    </p:animMotion>
                                  </p:childTnLst>
                                </p:cTn>
                              </p:par>
                            </p:childTnLst>
                          </p:cTn>
                        </p:par>
                        <p:par>
                          <p:cTn id="54" fill="hold">
                            <p:stCondLst>
                              <p:cond delay="3000"/>
                            </p:stCondLst>
                            <p:childTnLst>
                              <p:par>
                                <p:cTn id="55" presetID="9" presetClass="exit" presetSubtype="0" fill="hold" nodeType="afterEffect">
                                  <p:stCondLst>
                                    <p:cond delay="0"/>
                                  </p:stCondLst>
                                  <p:childTnLst>
                                    <p:animEffect transition="out" filter="dissolve">
                                      <p:cBhvr>
                                        <p:cTn id="56" dur="500"/>
                                        <p:tgtEl>
                                          <p:spTgt spid="38"/>
                                        </p:tgtEl>
                                      </p:cBhvr>
                                    </p:animEffect>
                                    <p:set>
                                      <p:cBhvr>
                                        <p:cTn id="57" dur="1" fill="hold">
                                          <p:stCondLst>
                                            <p:cond delay="499"/>
                                          </p:stCondLst>
                                        </p:cTn>
                                        <p:tgtEl>
                                          <p:spTgt spid="38"/>
                                        </p:tgtEl>
                                        <p:attrNameLst>
                                          <p:attrName>style.visibility</p:attrName>
                                        </p:attrNameLst>
                                      </p:cBhvr>
                                      <p:to>
                                        <p:strVal val="hidden"/>
                                      </p:to>
                                    </p:set>
                                  </p:childTnLst>
                                </p:cTn>
                              </p:par>
                            </p:childTnLst>
                          </p:cTn>
                        </p:par>
                        <p:par>
                          <p:cTn id="58" fill="hold">
                            <p:stCondLst>
                              <p:cond delay="3500"/>
                            </p:stCondLst>
                            <p:childTnLst>
                              <p:par>
                                <p:cTn id="59" presetID="0" presetClass="path" presetSubtype="0" accel="50000" decel="50000" fill="hold" grpId="0" nodeType="afterEffect">
                                  <p:stCondLst>
                                    <p:cond delay="0"/>
                                  </p:stCondLst>
                                  <p:childTnLst>
                                    <p:animMotion origin="layout" path="M 0 0 L -0.0375 0.47716 " pathEditMode="relative" ptsTypes="AA">
                                      <p:cBhvr>
                                        <p:cTn id="60" dur="500" fill="hold"/>
                                        <p:tgtEl>
                                          <p:spTgt spid="23"/>
                                        </p:tgtEl>
                                        <p:attrNameLst>
                                          <p:attrName>ppt_x</p:attrName>
                                          <p:attrName>ppt_y</p:attrName>
                                        </p:attrNameLst>
                                      </p:cBhvr>
                                    </p:animMotion>
                                  </p:childTnLst>
                                </p:cTn>
                              </p:par>
                            </p:childTnLst>
                          </p:cTn>
                        </p:par>
                        <p:par>
                          <p:cTn id="61" fill="hold">
                            <p:stCondLst>
                              <p:cond delay="4000"/>
                            </p:stCondLst>
                            <p:childTnLst>
                              <p:par>
                                <p:cTn id="62" presetID="9" presetClass="exit" presetSubtype="0" fill="hold" grpId="1" nodeType="afterEffect">
                                  <p:stCondLst>
                                    <p:cond delay="0"/>
                                  </p:stCondLst>
                                  <p:childTnLst>
                                    <p:animEffect transition="out" filter="dissolve">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childTnLst>
                          </p:cTn>
                        </p:par>
                        <p:par>
                          <p:cTn id="65" fill="hold">
                            <p:stCondLst>
                              <p:cond delay="4500"/>
                            </p:stCondLst>
                            <p:childTnLst>
                              <p:par>
                                <p:cTn id="66" presetID="9" presetClass="exit" presetSubtype="0" fill="hold" nodeType="afterEffect">
                                  <p:stCondLst>
                                    <p:cond delay="0"/>
                                  </p:stCondLst>
                                  <p:childTnLst>
                                    <p:animEffect transition="out" filter="dissolv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par>
                          <p:cTn id="69" fill="hold">
                            <p:stCondLst>
                              <p:cond delay="5000"/>
                            </p:stCondLst>
                            <p:childTnLst>
                              <p:par>
                                <p:cTn id="70" presetID="0" presetClass="path" presetSubtype="0" accel="50000" decel="50000" fill="hold" grpId="0" nodeType="afterEffect">
                                  <p:stCondLst>
                                    <p:cond delay="0"/>
                                  </p:stCondLst>
                                  <p:childTnLst>
                                    <p:animMotion origin="layout" path="M 0 0 L -0.38542 0.54753 " pathEditMode="relative" ptsTypes="AA">
                                      <p:cBhvr>
                                        <p:cTn id="71" dur="500" fill="hold"/>
                                        <p:tgtEl>
                                          <p:spTgt spid="5"/>
                                        </p:tgtEl>
                                        <p:attrNameLst>
                                          <p:attrName>ppt_x</p:attrName>
                                          <p:attrName>ppt_y</p:attrName>
                                        </p:attrNameLst>
                                      </p:cBhvr>
                                    </p:animMotion>
                                  </p:childTnLst>
                                </p:cTn>
                              </p:par>
                            </p:childTnLst>
                          </p:cTn>
                        </p:par>
                        <p:par>
                          <p:cTn id="72" fill="hold">
                            <p:stCondLst>
                              <p:cond delay="5500"/>
                            </p:stCondLst>
                            <p:childTnLst>
                              <p:par>
                                <p:cTn id="73" presetID="0" presetClass="path" presetSubtype="0" accel="50000" decel="50000" fill="hold" grpId="0" nodeType="afterEffect">
                                  <p:stCondLst>
                                    <p:cond delay="0"/>
                                  </p:stCondLst>
                                  <p:childTnLst>
                                    <p:animMotion origin="layout" path="M -2.77778E-6 -2.96296E-6 L -0.56805 0.53364 " pathEditMode="relative" rAng="0" ptsTypes="AA">
                                      <p:cBhvr>
                                        <p:cTn id="74" dur="500" fill="hold"/>
                                        <p:tgtEl>
                                          <p:spTgt spid="9"/>
                                        </p:tgtEl>
                                        <p:attrNameLst>
                                          <p:attrName>ppt_x</p:attrName>
                                          <p:attrName>ppt_y</p:attrName>
                                        </p:attrNameLst>
                                      </p:cBhvr>
                                      <p:rCtr x="-28403" y="26667"/>
                                    </p:animMotion>
                                  </p:childTnLst>
                                </p:cTn>
                              </p:par>
                            </p:childTnLst>
                          </p:cTn>
                        </p:par>
                        <p:par>
                          <p:cTn id="75" fill="hold">
                            <p:stCondLst>
                              <p:cond delay="6000"/>
                            </p:stCondLst>
                            <p:childTnLst>
                              <p:par>
                                <p:cTn id="76" presetID="9" presetClass="exit" presetSubtype="0" fill="hold" nodeType="afterEffect">
                                  <p:stCondLst>
                                    <p:cond delay="0"/>
                                  </p:stCondLst>
                                  <p:childTnLst>
                                    <p:animEffect transition="out" filter="dissolve">
                                      <p:cBhvr>
                                        <p:cTn id="77" dur="500"/>
                                        <p:tgtEl>
                                          <p:spTgt spid="35"/>
                                        </p:tgtEl>
                                      </p:cBhvr>
                                    </p:animEffect>
                                    <p:set>
                                      <p:cBhvr>
                                        <p:cTn id="78"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0" grpId="1"/>
      <p:bldP spid="21" grpId="0"/>
      <p:bldP spid="21" grpId="1"/>
      <p:bldP spid="5" grpId="0" animBg="1"/>
      <p:bldP spid="9" grpId="0" animBg="1"/>
      <p:bldP spid="23" grpId="0" animBg="1"/>
      <p:bldP spid="24" grpId="0" animBg="1"/>
      <p:bldP spid="25" grpId="0" animBg="1"/>
      <p:bldP spid="25" grpId="1" animBg="1"/>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E7957-6339-5AE4-91FC-F24DEFCE4A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12E0C-64C8-E285-F85B-9FBDB419E948}"/>
              </a:ext>
            </a:extLst>
          </p:cNvPr>
          <p:cNvSpPr>
            <a:spLocks noGrp="1"/>
          </p:cNvSpPr>
          <p:nvPr>
            <p:ph type="title" idx="4294967295"/>
          </p:nvPr>
        </p:nvSpPr>
        <p:spPr>
          <a:xfrm>
            <a:off x="145791" y="535514"/>
            <a:ext cx="8843963" cy="5238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defTabSz="152402">
              <a:lnSpc>
                <a:spcPct val="100000"/>
              </a:lnSpc>
              <a:spcBef>
                <a:spcPts val="0"/>
              </a:spcBef>
              <a:defRPr/>
            </a:pPr>
            <a:r>
              <a:rPr lang="en-US" sz="2400">
                <a:solidFill>
                  <a:schemeClr val="accent2"/>
                </a:solidFill>
                <a:latin typeface="Clancy"/>
                <a:ea typeface="+mn-ea"/>
                <a:cs typeface="+mn-cs"/>
              </a:rPr>
              <a:t>Text interfaces</a:t>
            </a:r>
            <a:r>
              <a:rPr lang="en-US" sz="2800">
                <a:latin typeface="Clancy"/>
                <a:ea typeface="+mn-ea"/>
                <a:cs typeface="+mn-cs"/>
              </a:rPr>
              <a:t>:</a:t>
            </a:r>
            <a:r>
              <a:rPr lang="en-US" sz="3200">
                <a:latin typeface="Clancy"/>
                <a:ea typeface="+mn-ea"/>
                <a:cs typeface="+mn-cs"/>
              </a:rPr>
              <a:t> </a:t>
            </a:r>
            <a:r>
              <a:rPr lang="en-US" sz="2400">
                <a:solidFill>
                  <a:schemeClr val="bg1">
                    <a:lumMod val="49000"/>
                  </a:schemeClr>
                </a:solidFill>
                <a:latin typeface="Clancy"/>
                <a:ea typeface="+mn-ea"/>
                <a:cs typeface="+mn-cs"/>
              </a:rPr>
              <a:t>a blank page means </a:t>
            </a:r>
            <a:r>
              <a:rPr lang="en-US" sz="2400" u="sng">
                <a:solidFill>
                  <a:schemeClr val="bg1">
                    <a:lumMod val="49000"/>
                  </a:schemeClr>
                </a:solidFill>
                <a:latin typeface="Clancy"/>
                <a:ea typeface="+mn-ea"/>
                <a:cs typeface="+mn-cs"/>
              </a:rPr>
              <a:t>things are </a:t>
            </a:r>
            <a:r>
              <a:rPr lang="en-US" sz="2400" u="sng">
                <a:solidFill>
                  <a:schemeClr val="accent1"/>
                </a:solidFill>
                <a:latin typeface="Clancy"/>
                <a:ea typeface="+mn-ea"/>
                <a:cs typeface="+mn-cs"/>
              </a:rPr>
              <a:t>simple</a:t>
            </a:r>
            <a:endParaRPr lang="en-US" sz="2400" u="sng">
              <a:solidFill>
                <a:schemeClr val="accent1"/>
              </a:solidFill>
              <a:latin typeface="Clancy"/>
              <a:ea typeface="Calibri Light"/>
              <a:cs typeface="Calibri Light"/>
            </a:endParaRPr>
          </a:p>
        </p:txBody>
      </p:sp>
      <p:sp>
        <p:nvSpPr>
          <p:cNvPr id="5" name="Title 1">
            <a:extLst>
              <a:ext uri="{FF2B5EF4-FFF2-40B4-BE49-F238E27FC236}">
                <a16:creationId xmlns:a16="http://schemas.microsoft.com/office/drawing/2014/main" id="{F85F6954-6EAA-D1FF-57BF-52E70BEEDE01}"/>
              </a:ext>
            </a:extLst>
          </p:cNvPr>
          <p:cNvSpPr txBox="1">
            <a:spLocks/>
          </p:cNvSpPr>
          <p:nvPr/>
        </p:nvSpPr>
        <p:spPr>
          <a:xfrm>
            <a:off x="629638" y="113155"/>
            <a:ext cx="907160" cy="346277"/>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a:solidFill>
                  <a:schemeClr val="tx2"/>
                </a:solidFill>
                <a:latin typeface="Roboto Mono"/>
                <a:ea typeface="Roboto Mono"/>
                <a:cs typeface="+mn-cs"/>
              </a:rPr>
              <a:t>ssh</a:t>
            </a:r>
            <a:endParaRPr lang="en-US" sz="2000">
              <a:solidFill>
                <a:schemeClr val="tx2"/>
              </a:solidFill>
              <a:latin typeface="Roboto Mono"/>
              <a:ea typeface="Roboto Mono"/>
              <a:cs typeface="Calibri Light"/>
            </a:endParaRPr>
          </a:p>
        </p:txBody>
      </p:sp>
      <p:sp>
        <p:nvSpPr>
          <p:cNvPr id="12" name="Title 1">
            <a:extLst>
              <a:ext uri="{FF2B5EF4-FFF2-40B4-BE49-F238E27FC236}">
                <a16:creationId xmlns:a16="http://schemas.microsoft.com/office/drawing/2014/main" id="{AE1D05F6-F491-F902-729A-CD31912912FB}"/>
              </a:ext>
            </a:extLst>
          </p:cNvPr>
          <p:cNvSpPr txBox="1">
            <a:spLocks/>
          </p:cNvSpPr>
          <p:nvPr/>
        </p:nvSpPr>
        <p:spPr>
          <a:xfrm>
            <a:off x="150964" y="1057065"/>
            <a:ext cx="8844800" cy="3027239"/>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marL="457200" indent="-457200" defTabSz="152402">
              <a:lnSpc>
                <a:spcPct val="150000"/>
              </a:lnSpc>
              <a:spcBef>
                <a:spcPts val="0"/>
              </a:spcBef>
              <a:buFont typeface="Arial"/>
              <a:buChar char="•"/>
              <a:defRPr/>
            </a:pPr>
            <a:r>
              <a:rPr lang="en-US" sz="2000" dirty="0">
                <a:solidFill>
                  <a:srgbClr val="000000"/>
                </a:solidFill>
                <a:latin typeface="Calibri"/>
                <a:ea typeface="Calibri"/>
                <a:cs typeface="Calibri"/>
              </a:rPr>
              <a:t>All text can be </a:t>
            </a:r>
            <a:r>
              <a:rPr lang="en-US" sz="2000" u="sng" dirty="0">
                <a:solidFill>
                  <a:srgbClr val="000000"/>
                </a:solidFill>
                <a:latin typeface="Calibri"/>
                <a:ea typeface="Calibri"/>
                <a:cs typeface="Calibri"/>
              </a:rPr>
              <a:t>edited</a:t>
            </a:r>
            <a:r>
              <a:rPr lang="en-US" sz="2000" dirty="0">
                <a:solidFill>
                  <a:srgbClr val="000000"/>
                </a:solidFill>
                <a:latin typeface="Calibri Light"/>
                <a:ea typeface="Calibri Light"/>
                <a:cs typeface="Calibri Light"/>
              </a:rPr>
              <a:t>  (we've made the </a:t>
            </a:r>
            <a:r>
              <a:rPr lang="en-US" sz="1600" dirty="0">
                <a:solidFill>
                  <a:schemeClr val="accent1"/>
                </a:solidFill>
                <a:latin typeface="Roboto Mono"/>
                <a:ea typeface="Calibri Light"/>
                <a:cs typeface="Calibri Light"/>
              </a:rPr>
              <a:t>edit </a:t>
            </a:r>
            <a:r>
              <a:rPr lang="en-US" sz="2000" dirty="0">
                <a:solidFill>
                  <a:srgbClr val="000000"/>
                </a:solidFill>
                <a:latin typeface="Calibri Light"/>
                <a:ea typeface="Calibri Light"/>
                <a:cs typeface="Calibri Light"/>
              </a:rPr>
              <a:t>command)</a:t>
            </a:r>
            <a:endParaRPr lang="en-US" sz="2000" dirty="0">
              <a:ea typeface="Calibri Light"/>
              <a:cs typeface="Calibri Light"/>
            </a:endParaRPr>
          </a:p>
          <a:p>
            <a:pPr marL="457200" indent="-457200" defTabSz="152402">
              <a:lnSpc>
                <a:spcPct val="150000"/>
              </a:lnSpc>
              <a:spcBef>
                <a:spcPts val="0"/>
              </a:spcBef>
              <a:buFont typeface="Arial"/>
              <a:buChar char="•"/>
              <a:defRPr/>
            </a:pPr>
            <a:r>
              <a:rPr lang="en-US" sz="2000" u="sng" dirty="0">
                <a:solidFill>
                  <a:srgbClr val="000000"/>
                </a:solidFill>
                <a:latin typeface="Calibri"/>
                <a:ea typeface="Calibri"/>
                <a:cs typeface="Calibri"/>
              </a:rPr>
              <a:t>Everythin</a:t>
            </a:r>
            <a:r>
              <a:rPr lang="en-US" sz="2000" dirty="0">
                <a:solidFill>
                  <a:srgbClr val="000000"/>
                </a:solidFill>
                <a:latin typeface="Calibri"/>
                <a:ea typeface="Calibri"/>
                <a:cs typeface="Calibri"/>
              </a:rPr>
              <a:t>g is a file</a:t>
            </a:r>
          </a:p>
          <a:p>
            <a:pPr marL="457200" indent="-457200" defTabSz="152402">
              <a:lnSpc>
                <a:spcPct val="150000"/>
              </a:lnSpc>
              <a:spcBef>
                <a:spcPts val="0"/>
              </a:spcBef>
              <a:buFont typeface="Arial"/>
              <a:buChar char="•"/>
              <a:defRPr/>
            </a:pPr>
            <a:r>
              <a:rPr lang="en-US" sz="2000" dirty="0">
                <a:solidFill>
                  <a:srgbClr val="000000"/>
                </a:solidFill>
                <a:latin typeface="Calibri"/>
                <a:ea typeface="Calibri"/>
                <a:cs typeface="Calibri"/>
              </a:rPr>
              <a:t>The permissions of each file can be </a:t>
            </a:r>
            <a:r>
              <a:rPr lang="en-US" sz="2000" u="sng" dirty="0">
                <a:solidFill>
                  <a:srgbClr val="000000"/>
                </a:solidFill>
                <a:latin typeface="Calibri"/>
                <a:ea typeface="Calibri"/>
                <a:cs typeface="Calibri"/>
              </a:rPr>
              <a:t>controlled</a:t>
            </a:r>
          </a:p>
          <a:p>
            <a:pPr marL="457200" indent="-457200" defTabSz="152402">
              <a:lnSpc>
                <a:spcPct val="150000"/>
              </a:lnSpc>
              <a:spcBef>
                <a:spcPts val="0"/>
              </a:spcBef>
              <a:buFont typeface="Arial"/>
              <a:buChar char="•"/>
              <a:defRPr/>
            </a:pPr>
            <a:r>
              <a:rPr lang="en-US" sz="2000" dirty="0">
                <a:solidFill>
                  <a:srgbClr val="000000"/>
                </a:solidFill>
                <a:latin typeface="Calibri"/>
                <a:ea typeface="Calibri"/>
                <a:cs typeface="Calibri"/>
              </a:rPr>
              <a:t>Managing data is </a:t>
            </a:r>
            <a:r>
              <a:rPr lang="en-US" sz="2000" u="sng" dirty="0">
                <a:solidFill>
                  <a:srgbClr val="000000"/>
                </a:solidFill>
                <a:latin typeface="Calibri"/>
                <a:ea typeface="Calibri"/>
                <a:cs typeface="Calibri"/>
              </a:rPr>
              <a:t>faster</a:t>
            </a:r>
            <a:endParaRPr lang="en-US" sz="2600" dirty="0">
              <a:solidFill>
                <a:srgbClr val="000000"/>
              </a:solidFill>
              <a:latin typeface="Calibri"/>
              <a:ea typeface="Calibri"/>
              <a:cs typeface="Calibri"/>
            </a:endParaRPr>
          </a:p>
          <a:p>
            <a:pPr marL="457200" indent="-457200" defTabSz="152402">
              <a:lnSpc>
                <a:spcPct val="150000"/>
              </a:lnSpc>
              <a:spcBef>
                <a:spcPts val="0"/>
              </a:spcBef>
              <a:buFont typeface="Arial"/>
              <a:buChar char="•"/>
              <a:defRPr/>
            </a:pPr>
            <a:r>
              <a:rPr lang="en-US" sz="2000" dirty="0">
                <a:solidFill>
                  <a:srgbClr val="000000"/>
                </a:solidFill>
                <a:latin typeface="Calibri"/>
                <a:ea typeface="Calibri"/>
                <a:cs typeface="Calibri"/>
              </a:rPr>
              <a:t>You can </a:t>
            </a:r>
            <a:r>
              <a:rPr lang="en-US" sz="2000" u="sng" dirty="0">
                <a:solidFill>
                  <a:srgbClr val="000000"/>
                </a:solidFill>
                <a:latin typeface="Calibri"/>
                <a:ea typeface="Calibri"/>
                <a:cs typeface="Calibri"/>
              </a:rPr>
              <a:t>automate</a:t>
            </a:r>
            <a:r>
              <a:rPr lang="en-US" sz="2000" dirty="0">
                <a:solidFill>
                  <a:srgbClr val="000000"/>
                </a:solidFill>
                <a:latin typeface="Calibri"/>
                <a:ea typeface="Calibri"/>
                <a:cs typeface="Calibri"/>
              </a:rPr>
              <a:t> recipes (shell scripts </a:t>
            </a:r>
            <a:r>
              <a:rPr lang="en-US" sz="1400" dirty="0">
                <a:solidFill>
                  <a:schemeClr val="bg1">
                    <a:lumMod val="49000"/>
                  </a:schemeClr>
                </a:solidFill>
                <a:latin typeface="Roboto Mono"/>
                <a:ea typeface="Calibri"/>
                <a:cs typeface="Calibri"/>
              </a:rPr>
              <a:t>.</a:t>
            </a:r>
            <a:r>
              <a:rPr lang="en-US" sz="1400" err="1">
                <a:solidFill>
                  <a:schemeClr val="bg1">
                    <a:lumMod val="49000"/>
                  </a:schemeClr>
                </a:solidFill>
                <a:latin typeface="Roboto Mono"/>
                <a:ea typeface="Calibri"/>
                <a:cs typeface="Calibri"/>
              </a:rPr>
              <a:t>sh</a:t>
            </a:r>
            <a:r>
              <a:rPr lang="en-US" sz="2000" dirty="0">
                <a:solidFill>
                  <a:srgbClr val="000000"/>
                </a:solidFill>
                <a:latin typeface="Calibri"/>
                <a:ea typeface="Calibri"/>
                <a:cs typeface="Calibri"/>
              </a:rPr>
              <a:t>) of other scientists</a:t>
            </a:r>
            <a:endParaRPr lang="en-US" sz="2600" dirty="0">
              <a:latin typeface="Calibri"/>
              <a:ea typeface="Calibri"/>
              <a:cs typeface="Calibri"/>
            </a:endParaRPr>
          </a:p>
          <a:p>
            <a:pPr marL="457200" indent="-457200" defTabSz="152402">
              <a:lnSpc>
                <a:spcPct val="200000"/>
              </a:lnSpc>
              <a:spcBef>
                <a:spcPts val="0"/>
              </a:spcBef>
              <a:buFont typeface="Arial"/>
              <a:buChar char="•"/>
              <a:defRPr/>
            </a:pPr>
            <a:r>
              <a:rPr lang="en-US" sz="2000" dirty="0" err="1">
                <a:solidFill>
                  <a:schemeClr val="tx2"/>
                </a:solidFill>
                <a:latin typeface="Roboto Mono"/>
                <a:ea typeface="Calibri"/>
                <a:cs typeface="Calibri"/>
              </a:rPr>
              <a:t>tldr</a:t>
            </a:r>
            <a:r>
              <a:rPr lang="en-US" sz="2000" dirty="0">
                <a:solidFill>
                  <a:schemeClr val="tx2"/>
                </a:solidFill>
                <a:latin typeface="Roboto Mono"/>
                <a:ea typeface="Calibri"/>
                <a:cs typeface="Calibri"/>
              </a:rPr>
              <a:t> program</a:t>
            </a:r>
            <a:r>
              <a:rPr lang="en-US" sz="2600" dirty="0">
                <a:solidFill>
                  <a:srgbClr val="000000"/>
                </a:solidFill>
                <a:latin typeface="Calibri"/>
                <a:ea typeface="Calibri"/>
                <a:cs typeface="Calibri"/>
              </a:rPr>
              <a:t> </a:t>
            </a:r>
            <a:r>
              <a:rPr lang="en-US" sz="2600" i="1" dirty="0">
                <a:solidFill>
                  <a:srgbClr val="000000"/>
                </a:solidFill>
                <a:latin typeface="Calibri"/>
                <a:ea typeface="Calibri"/>
                <a:cs typeface="Calibri"/>
              </a:rPr>
              <a:t>or</a:t>
            </a:r>
            <a:r>
              <a:rPr lang="en-US" sz="2600" dirty="0">
                <a:solidFill>
                  <a:srgbClr val="000000"/>
                </a:solidFill>
                <a:latin typeface="Calibri"/>
                <a:ea typeface="Calibri"/>
                <a:cs typeface="Calibri"/>
              </a:rPr>
              <a:t> </a:t>
            </a:r>
            <a:r>
              <a:rPr lang="en-US" sz="2000" dirty="0">
                <a:solidFill>
                  <a:schemeClr val="tx2"/>
                </a:solidFill>
                <a:latin typeface="Roboto Mono"/>
                <a:ea typeface="Calibri"/>
                <a:cs typeface="Calibri"/>
              </a:rPr>
              <a:t>program --help</a:t>
            </a:r>
            <a:r>
              <a:rPr lang="en-US" sz="2000" dirty="0">
                <a:solidFill>
                  <a:srgbClr val="000000"/>
                </a:solidFill>
                <a:latin typeface="Roboto Mono"/>
                <a:ea typeface="Calibri"/>
                <a:cs typeface="Calibri"/>
              </a:rPr>
              <a:t> </a:t>
            </a:r>
            <a:r>
              <a:rPr lang="en-US" sz="2400" dirty="0">
                <a:solidFill>
                  <a:srgbClr val="000000"/>
                </a:solidFill>
                <a:latin typeface="Calibri"/>
                <a:ea typeface="Calibri"/>
                <a:cs typeface="Calibri"/>
              </a:rPr>
              <a:t>tells you </a:t>
            </a:r>
            <a:r>
              <a:rPr lang="en-US" sz="2400" dirty="0">
                <a:solidFill>
                  <a:schemeClr val="accent1"/>
                </a:solidFill>
                <a:latin typeface="Calibri"/>
                <a:ea typeface="Calibri"/>
                <a:cs typeface="Calibri"/>
              </a:rPr>
              <a:t>usage</a:t>
            </a:r>
            <a:r>
              <a:rPr lang="en-US" sz="2400" dirty="0">
                <a:solidFill>
                  <a:srgbClr val="000000"/>
                </a:solidFill>
                <a:latin typeface="Calibri"/>
                <a:ea typeface="Calibri"/>
                <a:cs typeface="Calibri"/>
              </a:rPr>
              <a:t> info</a:t>
            </a:r>
            <a:endParaRPr lang="en-US" sz="2400" dirty="0">
              <a:latin typeface="Calibri"/>
              <a:ea typeface="Calibri Light" panose="020F0302020204030204"/>
              <a:cs typeface="Calibri Light" panose="020F0302020204030204"/>
            </a:endParaRPr>
          </a:p>
        </p:txBody>
      </p:sp>
    </p:spTree>
    <p:extLst>
      <p:ext uri="{BB962C8B-B14F-4D97-AF65-F5344CB8AC3E}">
        <p14:creationId xmlns:p14="http://schemas.microsoft.com/office/powerpoint/2010/main" val="4032757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95419-05CB-CAD6-942D-EA4B58B8C552}"/>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4E27BF99-1B3C-3B08-E4A3-89FB292878E8}"/>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Understanding the benefits</a:t>
            </a:r>
          </a:p>
        </p:txBody>
      </p:sp>
      <p:pic>
        <p:nvPicPr>
          <p:cNvPr id="6" name="Picture 5">
            <a:extLst>
              <a:ext uri="{FF2B5EF4-FFF2-40B4-BE49-F238E27FC236}">
                <a16:creationId xmlns:a16="http://schemas.microsoft.com/office/drawing/2014/main" id="{EF961E0C-3921-FA2B-011D-FF27A48A5FBB}"/>
              </a:ext>
            </a:extLst>
          </p:cNvPr>
          <p:cNvPicPr>
            <a:picLocks noChangeAspect="1"/>
          </p:cNvPicPr>
          <p:nvPr/>
        </p:nvPicPr>
        <p:blipFill>
          <a:blip r:embed="rId2"/>
          <a:stretch>
            <a:fillRect/>
          </a:stretch>
        </p:blipFill>
        <p:spPr>
          <a:xfrm>
            <a:off x="708000" y="3603845"/>
            <a:ext cx="639166" cy="768727"/>
          </a:xfrm>
          <a:prstGeom prst="rect">
            <a:avLst/>
          </a:prstGeom>
        </p:spPr>
      </p:pic>
      <p:sp>
        <p:nvSpPr>
          <p:cNvPr id="8" name="TextBox 7">
            <a:extLst>
              <a:ext uri="{FF2B5EF4-FFF2-40B4-BE49-F238E27FC236}">
                <a16:creationId xmlns:a16="http://schemas.microsoft.com/office/drawing/2014/main" id="{C28437B1-6065-3FDD-C0BC-8F5B37064C0D}"/>
              </a:ext>
            </a:extLst>
          </p:cNvPr>
          <p:cNvSpPr txBox="1"/>
          <p:nvPr/>
        </p:nvSpPr>
        <p:spPr>
          <a:xfrm>
            <a:off x="1347166"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0" name="Picture 9">
            <a:extLst>
              <a:ext uri="{FF2B5EF4-FFF2-40B4-BE49-F238E27FC236}">
                <a16:creationId xmlns:a16="http://schemas.microsoft.com/office/drawing/2014/main" id="{8A546F1C-8E1A-3313-488D-FCB1DAFD8BDA}"/>
              </a:ext>
            </a:extLst>
          </p:cNvPr>
          <p:cNvPicPr>
            <a:picLocks noChangeAspect="1"/>
          </p:cNvPicPr>
          <p:nvPr/>
        </p:nvPicPr>
        <p:blipFill>
          <a:blip r:embed="rId2"/>
          <a:stretch>
            <a:fillRect/>
          </a:stretch>
        </p:blipFill>
        <p:spPr>
          <a:xfrm>
            <a:off x="2417596" y="3603845"/>
            <a:ext cx="639166" cy="768727"/>
          </a:xfrm>
          <a:prstGeom prst="rect">
            <a:avLst/>
          </a:prstGeom>
        </p:spPr>
      </p:pic>
      <p:sp>
        <p:nvSpPr>
          <p:cNvPr id="11" name="TextBox 10">
            <a:extLst>
              <a:ext uri="{FF2B5EF4-FFF2-40B4-BE49-F238E27FC236}">
                <a16:creationId xmlns:a16="http://schemas.microsoft.com/office/drawing/2014/main" id="{10F1A711-BCE4-1286-A29E-A9B883F79FCF}"/>
              </a:ext>
            </a:extLst>
          </p:cNvPr>
          <p:cNvSpPr txBox="1"/>
          <p:nvPr/>
        </p:nvSpPr>
        <p:spPr>
          <a:xfrm>
            <a:off x="3056762"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2" name="Picture 11">
            <a:extLst>
              <a:ext uri="{FF2B5EF4-FFF2-40B4-BE49-F238E27FC236}">
                <a16:creationId xmlns:a16="http://schemas.microsoft.com/office/drawing/2014/main" id="{63ADD1BB-5187-3AAC-BD81-8299CFE11163}"/>
              </a:ext>
            </a:extLst>
          </p:cNvPr>
          <p:cNvPicPr>
            <a:picLocks noChangeAspect="1"/>
          </p:cNvPicPr>
          <p:nvPr/>
        </p:nvPicPr>
        <p:blipFill>
          <a:blip r:embed="rId2"/>
          <a:stretch>
            <a:fillRect/>
          </a:stretch>
        </p:blipFill>
        <p:spPr>
          <a:xfrm>
            <a:off x="4127192" y="3603845"/>
            <a:ext cx="639166" cy="768727"/>
          </a:xfrm>
          <a:prstGeom prst="rect">
            <a:avLst/>
          </a:prstGeom>
        </p:spPr>
      </p:pic>
      <p:sp>
        <p:nvSpPr>
          <p:cNvPr id="13" name="TextBox 12">
            <a:extLst>
              <a:ext uri="{FF2B5EF4-FFF2-40B4-BE49-F238E27FC236}">
                <a16:creationId xmlns:a16="http://schemas.microsoft.com/office/drawing/2014/main" id="{C10FF423-5D0C-335B-CE16-F213FEFCC58D}"/>
              </a:ext>
            </a:extLst>
          </p:cNvPr>
          <p:cNvSpPr txBox="1"/>
          <p:nvPr/>
        </p:nvSpPr>
        <p:spPr>
          <a:xfrm>
            <a:off x="4766358"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4" name="Picture 13">
            <a:extLst>
              <a:ext uri="{FF2B5EF4-FFF2-40B4-BE49-F238E27FC236}">
                <a16:creationId xmlns:a16="http://schemas.microsoft.com/office/drawing/2014/main" id="{5EA31C50-023E-F2F9-24A7-1B2EF8A576BF}"/>
              </a:ext>
            </a:extLst>
          </p:cNvPr>
          <p:cNvPicPr>
            <a:picLocks noChangeAspect="1"/>
          </p:cNvPicPr>
          <p:nvPr/>
        </p:nvPicPr>
        <p:blipFill>
          <a:blip r:embed="rId2"/>
          <a:stretch>
            <a:fillRect/>
          </a:stretch>
        </p:blipFill>
        <p:spPr>
          <a:xfrm>
            <a:off x="5836788" y="3603845"/>
            <a:ext cx="639166" cy="768727"/>
          </a:xfrm>
          <a:prstGeom prst="rect">
            <a:avLst/>
          </a:prstGeom>
        </p:spPr>
      </p:pic>
      <p:sp>
        <p:nvSpPr>
          <p:cNvPr id="15" name="TextBox 14">
            <a:extLst>
              <a:ext uri="{FF2B5EF4-FFF2-40B4-BE49-F238E27FC236}">
                <a16:creationId xmlns:a16="http://schemas.microsoft.com/office/drawing/2014/main" id="{A4BE44A0-9D21-3359-CA43-BC7790EAD294}"/>
              </a:ext>
            </a:extLst>
          </p:cNvPr>
          <p:cNvSpPr txBox="1"/>
          <p:nvPr/>
        </p:nvSpPr>
        <p:spPr>
          <a:xfrm>
            <a:off x="6475954"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6" name="Picture 15">
            <a:extLst>
              <a:ext uri="{FF2B5EF4-FFF2-40B4-BE49-F238E27FC236}">
                <a16:creationId xmlns:a16="http://schemas.microsoft.com/office/drawing/2014/main" id="{3D43FE1F-A777-C4C7-8D94-CD5291667867}"/>
              </a:ext>
            </a:extLst>
          </p:cNvPr>
          <p:cNvPicPr>
            <a:picLocks noChangeAspect="1"/>
          </p:cNvPicPr>
          <p:nvPr/>
        </p:nvPicPr>
        <p:blipFill>
          <a:blip r:embed="rId3"/>
          <a:stretch>
            <a:fillRect/>
          </a:stretch>
        </p:blipFill>
        <p:spPr>
          <a:xfrm>
            <a:off x="3954765" y="1654730"/>
            <a:ext cx="1191491" cy="607427"/>
          </a:xfrm>
          <a:prstGeom prst="rect">
            <a:avLst/>
          </a:prstGeom>
        </p:spPr>
      </p:pic>
      <p:sp>
        <p:nvSpPr>
          <p:cNvPr id="17" name="Smiley Face 16">
            <a:extLst>
              <a:ext uri="{FF2B5EF4-FFF2-40B4-BE49-F238E27FC236}">
                <a16:creationId xmlns:a16="http://schemas.microsoft.com/office/drawing/2014/main" id="{B909F2A4-E990-F03E-766F-44B66EF7514B}"/>
              </a:ext>
            </a:extLst>
          </p:cNvPr>
          <p:cNvSpPr/>
          <p:nvPr/>
        </p:nvSpPr>
        <p:spPr>
          <a:xfrm>
            <a:off x="1027583" y="1880755"/>
            <a:ext cx="666135" cy="690995"/>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73B15607-DE90-4E3D-EBF0-239518708460}"/>
              </a:ext>
            </a:extLst>
          </p:cNvPr>
          <p:cNvSpPr txBox="1"/>
          <p:nvPr/>
        </p:nvSpPr>
        <p:spPr>
          <a:xfrm>
            <a:off x="844212" y="1552866"/>
            <a:ext cx="1980029" cy="276999"/>
          </a:xfrm>
          <a:prstGeom prst="rect">
            <a:avLst/>
          </a:prstGeom>
          <a:noFill/>
        </p:spPr>
        <p:txBody>
          <a:bodyPr wrap="none" rtlCol="0">
            <a:spAutoFit/>
          </a:bodyPr>
          <a:lstStyle/>
          <a:p>
            <a:r>
              <a:rPr lang="en-US" sz="1200" dirty="0"/>
              <a:t>”Run this job for me, please”</a:t>
            </a:r>
          </a:p>
        </p:txBody>
      </p:sp>
      <p:sp>
        <p:nvSpPr>
          <p:cNvPr id="21" name="TextBox 20">
            <a:extLst>
              <a:ext uri="{FF2B5EF4-FFF2-40B4-BE49-F238E27FC236}">
                <a16:creationId xmlns:a16="http://schemas.microsoft.com/office/drawing/2014/main" id="{15D962B6-CF43-D4B0-C8E9-03EC5088933B}"/>
              </a:ext>
            </a:extLst>
          </p:cNvPr>
          <p:cNvSpPr txBox="1"/>
          <p:nvPr/>
        </p:nvSpPr>
        <p:spPr>
          <a:xfrm>
            <a:off x="3581985" y="1316532"/>
            <a:ext cx="2437077" cy="276999"/>
          </a:xfrm>
          <a:prstGeom prst="rect">
            <a:avLst/>
          </a:prstGeom>
          <a:noFill/>
        </p:spPr>
        <p:txBody>
          <a:bodyPr wrap="none" rtlCol="0">
            <a:spAutoFit/>
          </a:bodyPr>
          <a:lstStyle/>
          <a:p>
            <a:r>
              <a:rPr lang="en-US" sz="1200" dirty="0"/>
              <a:t>“Sorry, I can’t fit this job anywhere!”</a:t>
            </a:r>
          </a:p>
        </p:txBody>
      </p:sp>
      <p:sp>
        <p:nvSpPr>
          <p:cNvPr id="3" name="Smiley Face 2">
            <a:extLst>
              <a:ext uri="{FF2B5EF4-FFF2-40B4-BE49-F238E27FC236}">
                <a16:creationId xmlns:a16="http://schemas.microsoft.com/office/drawing/2014/main" id="{79BCE20D-A54F-CF1E-57AD-028BF57FEDB3}"/>
              </a:ext>
            </a:extLst>
          </p:cNvPr>
          <p:cNvSpPr/>
          <p:nvPr/>
        </p:nvSpPr>
        <p:spPr>
          <a:xfrm>
            <a:off x="1027582" y="1880754"/>
            <a:ext cx="666135" cy="690995"/>
          </a:xfrm>
          <a:prstGeom prst="smileyFace">
            <a:avLst>
              <a:gd name="adj" fmla="val -4653"/>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B9807E9B-1267-9738-9DE3-9206F39DDEB8}"/>
              </a:ext>
            </a:extLst>
          </p:cNvPr>
          <p:cNvGrpSpPr/>
          <p:nvPr/>
        </p:nvGrpSpPr>
        <p:grpSpPr>
          <a:xfrm>
            <a:off x="1446079" y="2246461"/>
            <a:ext cx="1337175" cy="553998"/>
            <a:chOff x="1446079" y="2246461"/>
            <a:chExt cx="1337175" cy="553998"/>
          </a:xfrm>
        </p:grpSpPr>
        <p:sp>
          <p:nvSpPr>
            <p:cNvPr id="19" name="TextBox 18">
              <a:extLst>
                <a:ext uri="{FF2B5EF4-FFF2-40B4-BE49-F238E27FC236}">
                  <a16:creationId xmlns:a16="http://schemas.microsoft.com/office/drawing/2014/main" id="{794CB270-9B20-EB25-4CBB-3E187125B97E}"/>
                </a:ext>
              </a:extLst>
            </p:cNvPr>
            <p:cNvSpPr txBox="1"/>
            <p:nvPr/>
          </p:nvSpPr>
          <p:spPr>
            <a:xfrm>
              <a:off x="1941357" y="2246461"/>
              <a:ext cx="841897" cy="553998"/>
            </a:xfrm>
            <a:prstGeom prst="rect">
              <a:avLst/>
            </a:prstGeom>
            <a:noFill/>
          </p:spPr>
          <p:txBody>
            <a:bodyPr wrap="none" rtlCol="0">
              <a:spAutoFit/>
            </a:bodyPr>
            <a:lstStyle/>
            <a:p>
              <a:r>
                <a:rPr lang="en-US" sz="1000" dirty="0"/>
                <a:t>8 GPU</a:t>
              </a:r>
            </a:p>
            <a:p>
              <a:r>
                <a:rPr lang="en-US" sz="1000" dirty="0"/>
                <a:t>256 CPUs</a:t>
              </a:r>
            </a:p>
            <a:p>
              <a:r>
                <a:rPr lang="en-US" sz="1000" dirty="0"/>
                <a:t>256 GB RAM</a:t>
              </a:r>
            </a:p>
          </p:txBody>
        </p:sp>
        <p:sp>
          <p:nvSpPr>
            <p:cNvPr id="18" name="Action Button: Document 17">
              <a:hlinkClick r:id="" action="ppaction://noaction" highlightClick="1"/>
              <a:extLst>
                <a:ext uri="{FF2B5EF4-FFF2-40B4-BE49-F238E27FC236}">
                  <a16:creationId xmlns:a16="http://schemas.microsoft.com/office/drawing/2014/main" id="{BFA38714-F8B0-1D39-351F-A002CE758D68}"/>
                </a:ext>
              </a:extLst>
            </p:cNvPr>
            <p:cNvSpPr/>
            <p:nvPr/>
          </p:nvSpPr>
          <p:spPr>
            <a:xfrm>
              <a:off x="1446079" y="2262157"/>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21506" name="Picture 2">
            <a:extLst>
              <a:ext uri="{FF2B5EF4-FFF2-40B4-BE49-F238E27FC236}">
                <a16:creationId xmlns:a16="http://schemas.microsoft.com/office/drawing/2014/main" id="{ABBF4D16-6D98-EEF2-0269-1E4FD9EB9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267" y="1960235"/>
            <a:ext cx="956094" cy="87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3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1" nodeType="clickEffect">
                                  <p:stCondLst>
                                    <p:cond delay="0"/>
                                  </p:stCondLst>
                                  <p:childTnLst>
                                    <p:animEffect transition="out" filter="dissolv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p:bldP spid="20" grpId="1"/>
      <p:bldP spid="21"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8EEF1-5E10-C9B7-F9CE-E3075AF348D4}"/>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F81F943-7097-ED29-133B-8C031FF384B4}"/>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Array job?</a:t>
            </a:r>
          </a:p>
        </p:txBody>
      </p:sp>
      <p:pic>
        <p:nvPicPr>
          <p:cNvPr id="6" name="Picture 5">
            <a:extLst>
              <a:ext uri="{FF2B5EF4-FFF2-40B4-BE49-F238E27FC236}">
                <a16:creationId xmlns:a16="http://schemas.microsoft.com/office/drawing/2014/main" id="{289E010E-DF99-6B44-ADDE-A5FF450C72FA}"/>
              </a:ext>
            </a:extLst>
          </p:cNvPr>
          <p:cNvPicPr>
            <a:picLocks noChangeAspect="1"/>
          </p:cNvPicPr>
          <p:nvPr/>
        </p:nvPicPr>
        <p:blipFill>
          <a:blip r:embed="rId3"/>
          <a:stretch>
            <a:fillRect/>
          </a:stretch>
        </p:blipFill>
        <p:spPr>
          <a:xfrm>
            <a:off x="708000" y="3603845"/>
            <a:ext cx="639166" cy="768727"/>
          </a:xfrm>
          <a:prstGeom prst="rect">
            <a:avLst/>
          </a:prstGeom>
        </p:spPr>
      </p:pic>
      <p:sp>
        <p:nvSpPr>
          <p:cNvPr id="8" name="TextBox 7">
            <a:extLst>
              <a:ext uri="{FF2B5EF4-FFF2-40B4-BE49-F238E27FC236}">
                <a16:creationId xmlns:a16="http://schemas.microsoft.com/office/drawing/2014/main" id="{D4E06516-6770-EE8B-9A59-F4F4D7C0B7C7}"/>
              </a:ext>
            </a:extLst>
          </p:cNvPr>
          <p:cNvSpPr txBox="1"/>
          <p:nvPr/>
        </p:nvSpPr>
        <p:spPr>
          <a:xfrm>
            <a:off x="1347166"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0" name="Picture 9">
            <a:extLst>
              <a:ext uri="{FF2B5EF4-FFF2-40B4-BE49-F238E27FC236}">
                <a16:creationId xmlns:a16="http://schemas.microsoft.com/office/drawing/2014/main" id="{827685C9-60E5-B395-D1F0-311CA9A5FCBD}"/>
              </a:ext>
            </a:extLst>
          </p:cNvPr>
          <p:cNvPicPr>
            <a:picLocks noChangeAspect="1"/>
          </p:cNvPicPr>
          <p:nvPr/>
        </p:nvPicPr>
        <p:blipFill>
          <a:blip r:embed="rId3"/>
          <a:stretch>
            <a:fillRect/>
          </a:stretch>
        </p:blipFill>
        <p:spPr>
          <a:xfrm>
            <a:off x="2417596" y="3603845"/>
            <a:ext cx="639166" cy="768727"/>
          </a:xfrm>
          <a:prstGeom prst="rect">
            <a:avLst/>
          </a:prstGeom>
        </p:spPr>
      </p:pic>
      <p:sp>
        <p:nvSpPr>
          <p:cNvPr id="11" name="TextBox 10">
            <a:extLst>
              <a:ext uri="{FF2B5EF4-FFF2-40B4-BE49-F238E27FC236}">
                <a16:creationId xmlns:a16="http://schemas.microsoft.com/office/drawing/2014/main" id="{C575847D-C180-792C-A218-34D06C821147}"/>
              </a:ext>
            </a:extLst>
          </p:cNvPr>
          <p:cNvSpPr txBox="1"/>
          <p:nvPr/>
        </p:nvSpPr>
        <p:spPr>
          <a:xfrm>
            <a:off x="3056762"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2" name="Picture 11">
            <a:extLst>
              <a:ext uri="{FF2B5EF4-FFF2-40B4-BE49-F238E27FC236}">
                <a16:creationId xmlns:a16="http://schemas.microsoft.com/office/drawing/2014/main" id="{48AE93B7-7427-C6BF-1A17-663CABEA3406}"/>
              </a:ext>
            </a:extLst>
          </p:cNvPr>
          <p:cNvPicPr>
            <a:picLocks noChangeAspect="1"/>
          </p:cNvPicPr>
          <p:nvPr/>
        </p:nvPicPr>
        <p:blipFill>
          <a:blip r:embed="rId3"/>
          <a:stretch>
            <a:fillRect/>
          </a:stretch>
        </p:blipFill>
        <p:spPr>
          <a:xfrm>
            <a:off x="4127192" y="3603845"/>
            <a:ext cx="639166" cy="768727"/>
          </a:xfrm>
          <a:prstGeom prst="rect">
            <a:avLst/>
          </a:prstGeom>
        </p:spPr>
      </p:pic>
      <p:sp>
        <p:nvSpPr>
          <p:cNvPr id="13" name="TextBox 12">
            <a:extLst>
              <a:ext uri="{FF2B5EF4-FFF2-40B4-BE49-F238E27FC236}">
                <a16:creationId xmlns:a16="http://schemas.microsoft.com/office/drawing/2014/main" id="{F35997DB-7096-3129-25F3-2B10EDDF2826}"/>
              </a:ext>
            </a:extLst>
          </p:cNvPr>
          <p:cNvSpPr txBox="1"/>
          <p:nvPr/>
        </p:nvSpPr>
        <p:spPr>
          <a:xfrm>
            <a:off x="4766358"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4" name="Picture 13">
            <a:extLst>
              <a:ext uri="{FF2B5EF4-FFF2-40B4-BE49-F238E27FC236}">
                <a16:creationId xmlns:a16="http://schemas.microsoft.com/office/drawing/2014/main" id="{4F3A8E54-F643-8CE5-565A-CF03947675B7}"/>
              </a:ext>
            </a:extLst>
          </p:cNvPr>
          <p:cNvPicPr>
            <a:picLocks noChangeAspect="1"/>
          </p:cNvPicPr>
          <p:nvPr/>
        </p:nvPicPr>
        <p:blipFill>
          <a:blip r:embed="rId3"/>
          <a:stretch>
            <a:fillRect/>
          </a:stretch>
        </p:blipFill>
        <p:spPr>
          <a:xfrm>
            <a:off x="5836788" y="3603845"/>
            <a:ext cx="639166" cy="768727"/>
          </a:xfrm>
          <a:prstGeom prst="rect">
            <a:avLst/>
          </a:prstGeom>
        </p:spPr>
      </p:pic>
      <p:sp>
        <p:nvSpPr>
          <p:cNvPr id="15" name="TextBox 14">
            <a:extLst>
              <a:ext uri="{FF2B5EF4-FFF2-40B4-BE49-F238E27FC236}">
                <a16:creationId xmlns:a16="http://schemas.microsoft.com/office/drawing/2014/main" id="{C89118E6-2B37-EE57-44B0-22EE068E6A92}"/>
              </a:ext>
            </a:extLst>
          </p:cNvPr>
          <p:cNvSpPr txBox="1"/>
          <p:nvPr/>
        </p:nvSpPr>
        <p:spPr>
          <a:xfrm>
            <a:off x="6475954" y="3665042"/>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pic>
        <p:nvPicPr>
          <p:cNvPr id="16" name="Picture 15">
            <a:extLst>
              <a:ext uri="{FF2B5EF4-FFF2-40B4-BE49-F238E27FC236}">
                <a16:creationId xmlns:a16="http://schemas.microsoft.com/office/drawing/2014/main" id="{13DD335C-F546-A50E-68CB-C7B679C6ADB0}"/>
              </a:ext>
            </a:extLst>
          </p:cNvPr>
          <p:cNvPicPr>
            <a:picLocks noChangeAspect="1"/>
          </p:cNvPicPr>
          <p:nvPr/>
        </p:nvPicPr>
        <p:blipFill>
          <a:blip r:embed="rId4"/>
          <a:stretch>
            <a:fillRect/>
          </a:stretch>
        </p:blipFill>
        <p:spPr>
          <a:xfrm>
            <a:off x="3954765" y="1654730"/>
            <a:ext cx="1191491" cy="607427"/>
          </a:xfrm>
          <a:prstGeom prst="rect">
            <a:avLst/>
          </a:prstGeom>
        </p:spPr>
      </p:pic>
      <p:sp>
        <p:nvSpPr>
          <p:cNvPr id="17" name="Smiley Face 16">
            <a:extLst>
              <a:ext uri="{FF2B5EF4-FFF2-40B4-BE49-F238E27FC236}">
                <a16:creationId xmlns:a16="http://schemas.microsoft.com/office/drawing/2014/main" id="{9DD138D3-63BD-99D5-4F67-8AC4088BC41B}"/>
              </a:ext>
            </a:extLst>
          </p:cNvPr>
          <p:cNvSpPr/>
          <p:nvPr/>
        </p:nvSpPr>
        <p:spPr>
          <a:xfrm>
            <a:off x="1027583" y="1880755"/>
            <a:ext cx="666135" cy="690995"/>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AC58BDCD-8019-019B-7444-6B01F8D1799A}"/>
              </a:ext>
            </a:extLst>
          </p:cNvPr>
          <p:cNvSpPr txBox="1"/>
          <p:nvPr/>
        </p:nvSpPr>
        <p:spPr>
          <a:xfrm>
            <a:off x="844212" y="1552866"/>
            <a:ext cx="2512611" cy="276999"/>
          </a:xfrm>
          <a:prstGeom prst="rect">
            <a:avLst/>
          </a:prstGeom>
          <a:noFill/>
        </p:spPr>
        <p:txBody>
          <a:bodyPr wrap="none" rtlCol="0">
            <a:spAutoFit/>
          </a:bodyPr>
          <a:lstStyle/>
          <a:p>
            <a:r>
              <a:rPr lang="en-US" sz="1200" dirty="0"/>
              <a:t>”Run this 9x array job for me, please”</a:t>
            </a:r>
          </a:p>
        </p:txBody>
      </p:sp>
      <p:sp>
        <p:nvSpPr>
          <p:cNvPr id="21" name="TextBox 20">
            <a:extLst>
              <a:ext uri="{FF2B5EF4-FFF2-40B4-BE49-F238E27FC236}">
                <a16:creationId xmlns:a16="http://schemas.microsoft.com/office/drawing/2014/main" id="{9583FB5A-C755-74F1-D2A4-22626D14A8E5}"/>
              </a:ext>
            </a:extLst>
          </p:cNvPr>
          <p:cNvSpPr txBox="1"/>
          <p:nvPr/>
        </p:nvSpPr>
        <p:spPr>
          <a:xfrm>
            <a:off x="3581985" y="1316532"/>
            <a:ext cx="2439257" cy="276999"/>
          </a:xfrm>
          <a:prstGeom prst="rect">
            <a:avLst/>
          </a:prstGeom>
          <a:noFill/>
        </p:spPr>
        <p:txBody>
          <a:bodyPr wrap="none" rtlCol="0">
            <a:spAutoFit/>
          </a:bodyPr>
          <a:lstStyle/>
          <a:p>
            <a:r>
              <a:rPr lang="en-US" sz="1200" dirty="0"/>
              <a:t>“Okay, your job is waiting in queue”</a:t>
            </a:r>
          </a:p>
        </p:txBody>
      </p:sp>
      <p:pic>
        <p:nvPicPr>
          <p:cNvPr id="21506" name="Picture 2">
            <a:extLst>
              <a:ext uri="{FF2B5EF4-FFF2-40B4-BE49-F238E27FC236}">
                <a16:creationId xmlns:a16="http://schemas.microsoft.com/office/drawing/2014/main" id="{DF63EFBC-D226-0AFC-FC9A-DB17CAF08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267" y="1960235"/>
            <a:ext cx="956094" cy="87506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3CC60776-2867-6699-F9B0-2369032E57C2}"/>
              </a:ext>
            </a:extLst>
          </p:cNvPr>
          <p:cNvSpPr txBox="1"/>
          <p:nvPr/>
        </p:nvSpPr>
        <p:spPr>
          <a:xfrm>
            <a:off x="3505200" y="2026024"/>
            <a:ext cx="184731" cy="196208"/>
          </a:xfrm>
          <a:prstGeom prst="rect">
            <a:avLst/>
          </a:prstGeom>
          <a:noFill/>
        </p:spPr>
        <p:txBody>
          <a:bodyPr wrap="none" rtlCol="0">
            <a:spAutoFit/>
          </a:bodyPr>
          <a:lstStyle/>
          <a:p>
            <a:endParaRPr lang="en-US" dirty="0"/>
          </a:p>
        </p:txBody>
      </p:sp>
      <p:sp>
        <p:nvSpPr>
          <p:cNvPr id="43" name="Action Button: Document 42">
            <a:hlinkClick r:id="" action="ppaction://noaction" highlightClick="1"/>
            <a:extLst>
              <a:ext uri="{FF2B5EF4-FFF2-40B4-BE49-F238E27FC236}">
                <a16:creationId xmlns:a16="http://schemas.microsoft.com/office/drawing/2014/main" id="{42777C5D-AE80-ECC0-40BF-199EA701FD57}"/>
              </a:ext>
            </a:extLst>
          </p:cNvPr>
          <p:cNvSpPr/>
          <p:nvPr/>
        </p:nvSpPr>
        <p:spPr>
          <a:xfrm>
            <a:off x="6053691" y="1754825"/>
            <a:ext cx="148726" cy="144953"/>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Action Button: Document 43">
            <a:hlinkClick r:id="" action="ppaction://noaction" highlightClick="1"/>
            <a:extLst>
              <a:ext uri="{FF2B5EF4-FFF2-40B4-BE49-F238E27FC236}">
                <a16:creationId xmlns:a16="http://schemas.microsoft.com/office/drawing/2014/main" id="{0145DE1D-A0FF-6435-5060-EB72694A3481}"/>
              </a:ext>
            </a:extLst>
          </p:cNvPr>
          <p:cNvSpPr/>
          <p:nvPr/>
        </p:nvSpPr>
        <p:spPr>
          <a:xfrm>
            <a:off x="6202417" y="1754825"/>
            <a:ext cx="148726" cy="144953"/>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Action Button: Document 44">
            <a:hlinkClick r:id="" action="ppaction://noaction" highlightClick="1"/>
            <a:extLst>
              <a:ext uri="{FF2B5EF4-FFF2-40B4-BE49-F238E27FC236}">
                <a16:creationId xmlns:a16="http://schemas.microsoft.com/office/drawing/2014/main" id="{62678FD9-34B7-C7F3-B89D-DFA6A69F9E49}"/>
              </a:ext>
            </a:extLst>
          </p:cNvPr>
          <p:cNvSpPr/>
          <p:nvPr/>
        </p:nvSpPr>
        <p:spPr>
          <a:xfrm>
            <a:off x="6351143" y="1754824"/>
            <a:ext cx="148726" cy="144953"/>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Action Button: Document 45">
            <a:hlinkClick r:id="" action="ppaction://noaction" highlightClick="1"/>
            <a:extLst>
              <a:ext uri="{FF2B5EF4-FFF2-40B4-BE49-F238E27FC236}">
                <a16:creationId xmlns:a16="http://schemas.microsoft.com/office/drawing/2014/main" id="{674D7CA3-17CC-8BEC-1F5B-E9A582E22086}"/>
              </a:ext>
            </a:extLst>
          </p:cNvPr>
          <p:cNvSpPr/>
          <p:nvPr/>
        </p:nvSpPr>
        <p:spPr>
          <a:xfrm>
            <a:off x="6053691" y="1899777"/>
            <a:ext cx="148726" cy="144953"/>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Action Button: Document 46">
            <a:hlinkClick r:id="" action="ppaction://noaction" highlightClick="1"/>
            <a:extLst>
              <a:ext uri="{FF2B5EF4-FFF2-40B4-BE49-F238E27FC236}">
                <a16:creationId xmlns:a16="http://schemas.microsoft.com/office/drawing/2014/main" id="{52363C76-A2DA-3FA5-6363-A0023C389187}"/>
              </a:ext>
            </a:extLst>
          </p:cNvPr>
          <p:cNvSpPr/>
          <p:nvPr/>
        </p:nvSpPr>
        <p:spPr>
          <a:xfrm>
            <a:off x="6202417" y="1899777"/>
            <a:ext cx="148726" cy="144953"/>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Action Button: Document 47">
            <a:hlinkClick r:id="" action="ppaction://noaction" highlightClick="1"/>
            <a:extLst>
              <a:ext uri="{FF2B5EF4-FFF2-40B4-BE49-F238E27FC236}">
                <a16:creationId xmlns:a16="http://schemas.microsoft.com/office/drawing/2014/main" id="{6E9D7AD9-6AE2-88B2-06AA-A87C0CA738D9}"/>
              </a:ext>
            </a:extLst>
          </p:cNvPr>
          <p:cNvSpPr/>
          <p:nvPr/>
        </p:nvSpPr>
        <p:spPr>
          <a:xfrm>
            <a:off x="6351143" y="1899776"/>
            <a:ext cx="148726" cy="144953"/>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Action Button: Document 48">
            <a:hlinkClick r:id="" action="ppaction://noaction" highlightClick="1"/>
            <a:extLst>
              <a:ext uri="{FF2B5EF4-FFF2-40B4-BE49-F238E27FC236}">
                <a16:creationId xmlns:a16="http://schemas.microsoft.com/office/drawing/2014/main" id="{693A277A-8E09-C73D-6DFB-7AF266648971}"/>
              </a:ext>
            </a:extLst>
          </p:cNvPr>
          <p:cNvSpPr/>
          <p:nvPr/>
        </p:nvSpPr>
        <p:spPr>
          <a:xfrm>
            <a:off x="6053691" y="2044729"/>
            <a:ext cx="148726" cy="144953"/>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Action Button: Document 49">
            <a:hlinkClick r:id="" action="ppaction://noaction" highlightClick="1"/>
            <a:extLst>
              <a:ext uri="{FF2B5EF4-FFF2-40B4-BE49-F238E27FC236}">
                <a16:creationId xmlns:a16="http://schemas.microsoft.com/office/drawing/2014/main" id="{A95F1AAD-6819-BA27-4798-3C1FBD0E4824}"/>
              </a:ext>
            </a:extLst>
          </p:cNvPr>
          <p:cNvSpPr/>
          <p:nvPr/>
        </p:nvSpPr>
        <p:spPr>
          <a:xfrm>
            <a:off x="6202417" y="2044729"/>
            <a:ext cx="148726" cy="144953"/>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Action Button: Document 50">
            <a:hlinkClick r:id="" action="ppaction://noaction" highlightClick="1"/>
            <a:extLst>
              <a:ext uri="{FF2B5EF4-FFF2-40B4-BE49-F238E27FC236}">
                <a16:creationId xmlns:a16="http://schemas.microsoft.com/office/drawing/2014/main" id="{F6A27B8D-6B51-2878-C1CF-C26439006E89}"/>
              </a:ext>
            </a:extLst>
          </p:cNvPr>
          <p:cNvSpPr/>
          <p:nvPr/>
        </p:nvSpPr>
        <p:spPr>
          <a:xfrm>
            <a:off x="6351143" y="2044728"/>
            <a:ext cx="148726" cy="144953"/>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3" name="Group 52">
            <a:extLst>
              <a:ext uri="{FF2B5EF4-FFF2-40B4-BE49-F238E27FC236}">
                <a16:creationId xmlns:a16="http://schemas.microsoft.com/office/drawing/2014/main" id="{D4EC7D08-B26B-49F1-D5B5-D5FBB0ECB0C4}"/>
              </a:ext>
            </a:extLst>
          </p:cNvPr>
          <p:cNvGrpSpPr/>
          <p:nvPr/>
        </p:nvGrpSpPr>
        <p:grpSpPr>
          <a:xfrm>
            <a:off x="1446079" y="2246461"/>
            <a:ext cx="1271453" cy="664917"/>
            <a:chOff x="1446079" y="2246461"/>
            <a:chExt cx="1271453" cy="664917"/>
          </a:xfrm>
        </p:grpSpPr>
        <p:grpSp>
          <p:nvGrpSpPr>
            <p:cNvPr id="22" name="Group 21">
              <a:extLst>
                <a:ext uri="{FF2B5EF4-FFF2-40B4-BE49-F238E27FC236}">
                  <a16:creationId xmlns:a16="http://schemas.microsoft.com/office/drawing/2014/main" id="{7D330D2E-3334-9D09-5051-72717B9AEC58}"/>
                </a:ext>
              </a:extLst>
            </p:cNvPr>
            <p:cNvGrpSpPr/>
            <p:nvPr/>
          </p:nvGrpSpPr>
          <p:grpSpPr>
            <a:xfrm>
              <a:off x="1446079" y="2246461"/>
              <a:ext cx="1271453" cy="553998"/>
              <a:chOff x="1446079" y="2246461"/>
              <a:chExt cx="1271453" cy="553998"/>
            </a:xfrm>
          </p:grpSpPr>
          <p:sp>
            <p:nvSpPr>
              <p:cNvPr id="19" name="TextBox 18">
                <a:extLst>
                  <a:ext uri="{FF2B5EF4-FFF2-40B4-BE49-F238E27FC236}">
                    <a16:creationId xmlns:a16="http://schemas.microsoft.com/office/drawing/2014/main" id="{D583B2C6-42FA-FFD7-4DF8-9E2C11EE246B}"/>
                  </a:ext>
                </a:extLst>
              </p:cNvPr>
              <p:cNvSpPr txBox="1"/>
              <p:nvPr/>
            </p:nvSpPr>
            <p:spPr>
              <a:xfrm>
                <a:off x="1941357" y="2246461"/>
                <a:ext cx="776175" cy="553998"/>
              </a:xfrm>
              <a:prstGeom prst="rect">
                <a:avLst/>
              </a:prstGeom>
              <a:noFill/>
            </p:spPr>
            <p:txBody>
              <a:bodyPr wrap="none" rtlCol="0">
                <a:spAutoFit/>
              </a:bodyPr>
              <a:lstStyle/>
              <a:p>
                <a:r>
                  <a:rPr lang="en-US" sz="1000" dirty="0">
                    <a:highlight>
                      <a:srgbClr val="C0C0C0"/>
                    </a:highlight>
                  </a:rPr>
                  <a:t>1 GPU</a:t>
                </a:r>
              </a:p>
              <a:p>
                <a:r>
                  <a:rPr lang="en-US" sz="1000" dirty="0">
                    <a:highlight>
                      <a:srgbClr val="C0C0C0"/>
                    </a:highlight>
                  </a:rPr>
                  <a:t>4 CPUs</a:t>
                </a:r>
              </a:p>
              <a:p>
                <a:r>
                  <a:rPr lang="en-US" sz="1000" dirty="0">
                    <a:highlight>
                      <a:srgbClr val="C0C0C0"/>
                    </a:highlight>
                  </a:rPr>
                  <a:t>16 GB RAM</a:t>
                </a:r>
              </a:p>
            </p:txBody>
          </p:sp>
          <p:sp>
            <p:nvSpPr>
              <p:cNvPr id="18" name="Action Button: Document 17">
                <a:hlinkClick r:id="" action="ppaction://noaction" highlightClick="1"/>
                <a:extLst>
                  <a:ext uri="{FF2B5EF4-FFF2-40B4-BE49-F238E27FC236}">
                    <a16:creationId xmlns:a16="http://schemas.microsoft.com/office/drawing/2014/main" id="{AA6D6298-F393-E100-2051-B390093FCE65}"/>
                  </a:ext>
                </a:extLst>
              </p:cNvPr>
              <p:cNvSpPr/>
              <p:nvPr/>
            </p:nvSpPr>
            <p:spPr>
              <a:xfrm>
                <a:off x="1446079" y="2262157"/>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2" name="TextBox 51">
              <a:extLst>
                <a:ext uri="{FF2B5EF4-FFF2-40B4-BE49-F238E27FC236}">
                  <a16:creationId xmlns:a16="http://schemas.microsoft.com/office/drawing/2014/main" id="{08A30311-6B0E-C501-310B-94E72D5AD8FC}"/>
                </a:ext>
              </a:extLst>
            </p:cNvPr>
            <p:cNvSpPr txBox="1"/>
            <p:nvPr/>
          </p:nvSpPr>
          <p:spPr>
            <a:xfrm>
              <a:off x="1748059" y="2634379"/>
              <a:ext cx="333746" cy="276999"/>
            </a:xfrm>
            <a:prstGeom prst="rect">
              <a:avLst/>
            </a:prstGeom>
            <a:noFill/>
          </p:spPr>
          <p:txBody>
            <a:bodyPr wrap="none" rtlCol="0">
              <a:spAutoFit/>
            </a:bodyPr>
            <a:lstStyle/>
            <a:p>
              <a:r>
                <a:rPr lang="en-US" sz="1200" b="1" dirty="0">
                  <a:ln>
                    <a:solidFill>
                      <a:schemeClr val="tx1"/>
                    </a:solidFill>
                  </a:ln>
                  <a:solidFill>
                    <a:schemeClr val="bg1"/>
                  </a:solidFill>
                </a:rPr>
                <a:t>x9</a:t>
              </a:r>
            </a:p>
          </p:txBody>
        </p:sp>
      </p:grpSp>
      <p:sp>
        <p:nvSpPr>
          <p:cNvPr id="54" name="TextBox 53">
            <a:extLst>
              <a:ext uri="{FF2B5EF4-FFF2-40B4-BE49-F238E27FC236}">
                <a16:creationId xmlns:a16="http://schemas.microsoft.com/office/drawing/2014/main" id="{29AD5558-F556-0D21-A540-A61FE1F46EE2}"/>
              </a:ext>
            </a:extLst>
          </p:cNvPr>
          <p:cNvSpPr txBox="1"/>
          <p:nvPr/>
        </p:nvSpPr>
        <p:spPr>
          <a:xfrm>
            <a:off x="3581984" y="1316532"/>
            <a:ext cx="1618072" cy="276999"/>
          </a:xfrm>
          <a:prstGeom prst="rect">
            <a:avLst/>
          </a:prstGeom>
          <a:noFill/>
        </p:spPr>
        <p:txBody>
          <a:bodyPr wrap="none" rtlCol="0">
            <a:spAutoFit/>
          </a:bodyPr>
          <a:lstStyle/>
          <a:p>
            <a:r>
              <a:rPr lang="en-US" sz="1200" dirty="0"/>
              <a:t>”This job is done now.”</a:t>
            </a:r>
          </a:p>
        </p:txBody>
      </p:sp>
    </p:spTree>
    <p:extLst>
      <p:ext uri="{BB962C8B-B14F-4D97-AF65-F5344CB8AC3E}">
        <p14:creationId xmlns:p14="http://schemas.microsoft.com/office/powerpoint/2010/main" val="41254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childTnLst>
                          </p:cTn>
                        </p:par>
                        <p:par>
                          <p:cTn id="22" fill="hold">
                            <p:stCondLst>
                              <p:cond delay="500"/>
                            </p:stCondLst>
                            <p:childTnLst>
                              <p:par>
                                <p:cTn id="23" presetID="0" presetClass="path" presetSubtype="0" accel="50000" decel="50000" fill="hold" nodeType="afterEffect">
                                  <p:stCondLst>
                                    <p:cond delay="0"/>
                                  </p:stCondLst>
                                  <p:childTnLst>
                                    <p:animMotion origin="layout" path="M -0.03125 -0.00123 L 0.54775 -0.00432 " pathEditMode="relative" rAng="0" ptsTypes="AA">
                                      <p:cBhvr>
                                        <p:cTn id="24" dur="1000" fill="hold"/>
                                        <p:tgtEl>
                                          <p:spTgt spid="53"/>
                                        </p:tgtEl>
                                        <p:attrNameLst>
                                          <p:attrName>ppt_x</p:attrName>
                                          <p:attrName>ppt_y</p:attrName>
                                        </p:attrNameLst>
                                      </p:cBhvr>
                                      <p:rCtr x="28941" y="-154"/>
                                    </p:animMotion>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dissolve">
                                      <p:cBhvr>
                                        <p:cTn id="29" dur="500"/>
                                        <p:tgtEl>
                                          <p:spTgt spid="4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dissolve">
                                      <p:cBhvr>
                                        <p:cTn id="35" dur="500"/>
                                        <p:tgtEl>
                                          <p:spTgt spid="4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dissolve">
                                      <p:cBhvr>
                                        <p:cTn id="38" dur="500"/>
                                        <p:tgtEl>
                                          <p:spTgt spid="4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dissolve">
                                      <p:cBhvr>
                                        <p:cTn id="41" dur="500"/>
                                        <p:tgtEl>
                                          <p:spTgt spid="4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dissolve">
                                      <p:cBhvr>
                                        <p:cTn id="44" dur="500"/>
                                        <p:tgtEl>
                                          <p:spTgt spid="48"/>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dissolve">
                                      <p:cBhvr>
                                        <p:cTn id="47" dur="500"/>
                                        <p:tgtEl>
                                          <p:spTgt spid="49"/>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dissolve">
                                      <p:cBhvr>
                                        <p:cTn id="50" dur="500"/>
                                        <p:tgtEl>
                                          <p:spTgt spid="5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dissolv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grpId="1" nodeType="clickEffect">
                                  <p:stCondLst>
                                    <p:cond delay="0"/>
                                  </p:stCondLst>
                                  <p:childTnLst>
                                    <p:animMotion origin="layout" path="M 0 0 L -0.58455 0.51328 " pathEditMode="relative" ptsTypes="AA">
                                      <p:cBhvr>
                                        <p:cTn id="57" dur="500" fill="hold"/>
                                        <p:tgtEl>
                                          <p:spTgt spid="43"/>
                                        </p:tgtEl>
                                        <p:attrNameLst>
                                          <p:attrName>ppt_x</p:attrName>
                                          <p:attrName>ppt_y</p:attrName>
                                        </p:attrNameLst>
                                      </p:cBhvr>
                                    </p:animMotion>
                                  </p:childTnLst>
                                </p:cTn>
                              </p:par>
                            </p:childTnLst>
                          </p:cTn>
                        </p:par>
                        <p:par>
                          <p:cTn id="58" fill="hold">
                            <p:stCondLst>
                              <p:cond delay="500"/>
                            </p:stCondLst>
                            <p:childTnLst>
                              <p:par>
                                <p:cTn id="59" presetID="0" presetClass="path" presetSubtype="0" accel="50000" decel="50000" fill="hold" grpId="1" nodeType="afterEffect">
                                  <p:stCondLst>
                                    <p:cond delay="0"/>
                                  </p:stCondLst>
                                  <p:childTnLst>
                                    <p:animMotion origin="layout" path="M 1.66667E-6 3.08642E-6 L -0.41389 0.51697 " pathEditMode="relative" rAng="0" ptsTypes="AA">
                                      <p:cBhvr>
                                        <p:cTn id="60" dur="500" fill="hold"/>
                                        <p:tgtEl>
                                          <p:spTgt spid="44"/>
                                        </p:tgtEl>
                                        <p:attrNameLst>
                                          <p:attrName>ppt_x</p:attrName>
                                          <p:attrName>ppt_y</p:attrName>
                                        </p:attrNameLst>
                                      </p:cBhvr>
                                      <p:rCtr x="-20694" y="25833"/>
                                    </p:animMotion>
                                  </p:childTnLst>
                                </p:cTn>
                              </p:par>
                            </p:childTnLst>
                          </p:cTn>
                        </p:par>
                        <p:par>
                          <p:cTn id="61" fill="hold">
                            <p:stCondLst>
                              <p:cond delay="1000"/>
                            </p:stCondLst>
                            <p:childTnLst>
                              <p:par>
                                <p:cTn id="62" presetID="0" presetClass="path" presetSubtype="0" accel="50000" decel="50000" fill="hold" grpId="1" nodeType="afterEffect">
                                  <p:stCondLst>
                                    <p:cond delay="0"/>
                                  </p:stCondLst>
                                  <p:childTnLst>
                                    <p:animMotion origin="layout" path="M -4.16667E-6 3.08642E-6 L -0.24305 0.51389 " pathEditMode="relative" rAng="0" ptsTypes="AA">
                                      <p:cBhvr>
                                        <p:cTn id="63" dur="500" fill="hold"/>
                                        <p:tgtEl>
                                          <p:spTgt spid="45"/>
                                        </p:tgtEl>
                                        <p:attrNameLst>
                                          <p:attrName>ppt_x</p:attrName>
                                          <p:attrName>ppt_y</p:attrName>
                                        </p:attrNameLst>
                                      </p:cBhvr>
                                      <p:rCtr x="-12153" y="25679"/>
                                    </p:animMotion>
                                  </p:childTnLst>
                                </p:cTn>
                              </p:par>
                            </p:childTnLst>
                          </p:cTn>
                        </p:par>
                        <p:par>
                          <p:cTn id="64" fill="hold">
                            <p:stCondLst>
                              <p:cond delay="1500"/>
                            </p:stCondLst>
                            <p:childTnLst>
                              <p:par>
                                <p:cTn id="65" presetID="0" presetClass="path" presetSubtype="0" accel="50000" decel="50000" fill="hold" grpId="1" nodeType="afterEffect">
                                  <p:stCondLst>
                                    <p:cond delay="0"/>
                                  </p:stCondLst>
                                  <p:childTnLst>
                                    <p:animMotion origin="layout" path="M 0.00104 -3.33333E-6 L -0.02396 0.48951 " pathEditMode="relative" rAng="0" ptsTypes="AA">
                                      <p:cBhvr>
                                        <p:cTn id="66" dur="500" fill="hold"/>
                                        <p:tgtEl>
                                          <p:spTgt spid="46"/>
                                        </p:tgtEl>
                                        <p:attrNameLst>
                                          <p:attrName>ppt_x</p:attrName>
                                          <p:attrName>ppt_y</p:attrName>
                                        </p:attrNameLst>
                                      </p:cBhvr>
                                      <p:rCtr x="-1250" y="24475"/>
                                    </p:animMotion>
                                  </p:childTnLst>
                                </p:cTn>
                              </p:par>
                            </p:childTnLst>
                          </p:cTn>
                        </p:par>
                        <p:par>
                          <p:cTn id="67" fill="hold">
                            <p:stCondLst>
                              <p:cond delay="2000"/>
                            </p:stCondLst>
                            <p:childTnLst>
                              <p:par>
                                <p:cTn id="68" presetID="9" presetClass="exit" presetSubtype="0" fill="hold" grpId="2" nodeType="afterEffect">
                                  <p:stCondLst>
                                    <p:cond delay="0"/>
                                  </p:stCondLst>
                                  <p:childTnLst>
                                    <p:animEffect transition="out" filter="dissolve">
                                      <p:cBhvr>
                                        <p:cTn id="69" dur="500"/>
                                        <p:tgtEl>
                                          <p:spTgt spid="44"/>
                                        </p:tgtEl>
                                      </p:cBhvr>
                                    </p:animEffect>
                                    <p:set>
                                      <p:cBhvr>
                                        <p:cTn id="70" dur="1" fill="hold">
                                          <p:stCondLst>
                                            <p:cond delay="499"/>
                                          </p:stCondLst>
                                        </p:cTn>
                                        <p:tgtEl>
                                          <p:spTgt spid="44"/>
                                        </p:tgtEl>
                                        <p:attrNameLst>
                                          <p:attrName>style.visibility</p:attrName>
                                        </p:attrNameLst>
                                      </p:cBhvr>
                                      <p:to>
                                        <p:strVal val="hidden"/>
                                      </p:to>
                                    </p:set>
                                  </p:childTnLst>
                                </p:cTn>
                              </p:par>
                            </p:childTnLst>
                          </p:cTn>
                        </p:par>
                        <p:par>
                          <p:cTn id="71" fill="hold">
                            <p:stCondLst>
                              <p:cond delay="2500"/>
                            </p:stCondLst>
                            <p:childTnLst>
                              <p:par>
                                <p:cTn id="72" presetID="0" presetClass="path" presetSubtype="0" accel="50000" decel="50000" fill="hold" grpId="1" nodeType="afterEffect">
                                  <p:stCondLst>
                                    <p:cond delay="0"/>
                                  </p:stCondLst>
                                  <p:childTnLst>
                                    <p:animMotion origin="layout" path="M 1.66667E-6 -3.33333E-6 L -0.41389 0.48951 " pathEditMode="relative" rAng="0" ptsTypes="AA">
                                      <p:cBhvr>
                                        <p:cTn id="73" dur="500" fill="hold"/>
                                        <p:tgtEl>
                                          <p:spTgt spid="47"/>
                                        </p:tgtEl>
                                        <p:attrNameLst>
                                          <p:attrName>ppt_x</p:attrName>
                                          <p:attrName>ppt_y</p:attrName>
                                        </p:attrNameLst>
                                      </p:cBhvr>
                                      <p:rCtr x="-20694" y="24475"/>
                                    </p:animMotion>
                                  </p:childTnLst>
                                </p:cTn>
                              </p:par>
                            </p:childTnLst>
                          </p:cTn>
                        </p:par>
                        <p:par>
                          <p:cTn id="74" fill="hold">
                            <p:stCondLst>
                              <p:cond delay="3000"/>
                            </p:stCondLst>
                            <p:childTnLst>
                              <p:par>
                                <p:cTn id="75" presetID="9" presetClass="exit" presetSubtype="0" fill="hold" grpId="2" nodeType="afterEffect">
                                  <p:stCondLst>
                                    <p:cond delay="0"/>
                                  </p:stCondLst>
                                  <p:childTnLst>
                                    <p:animEffect transition="out" filter="dissolve">
                                      <p:cBhvr>
                                        <p:cTn id="76" dur="500"/>
                                        <p:tgtEl>
                                          <p:spTgt spid="46"/>
                                        </p:tgtEl>
                                      </p:cBhvr>
                                    </p:animEffect>
                                    <p:set>
                                      <p:cBhvr>
                                        <p:cTn id="77" dur="1" fill="hold">
                                          <p:stCondLst>
                                            <p:cond delay="499"/>
                                          </p:stCondLst>
                                        </p:cTn>
                                        <p:tgtEl>
                                          <p:spTgt spid="46"/>
                                        </p:tgtEl>
                                        <p:attrNameLst>
                                          <p:attrName>style.visibility</p:attrName>
                                        </p:attrNameLst>
                                      </p:cBhvr>
                                      <p:to>
                                        <p:strVal val="hidden"/>
                                      </p:to>
                                    </p:set>
                                  </p:childTnLst>
                                </p:cTn>
                              </p:par>
                            </p:childTnLst>
                          </p:cTn>
                        </p:par>
                        <p:par>
                          <p:cTn id="78" fill="hold">
                            <p:stCondLst>
                              <p:cond delay="3500"/>
                            </p:stCondLst>
                            <p:childTnLst>
                              <p:par>
                                <p:cTn id="79" presetID="0" presetClass="path" presetSubtype="0" accel="50000" decel="50000" fill="hold" grpId="1" nodeType="afterEffect">
                                  <p:stCondLst>
                                    <p:cond delay="0"/>
                                  </p:stCondLst>
                                  <p:childTnLst>
                                    <p:animMotion origin="layout" path="M -0.00364 -0.00308 L -0.05607 0.4892 " pathEditMode="relative" rAng="0" ptsTypes="AA">
                                      <p:cBhvr>
                                        <p:cTn id="80" dur="500" fill="hold"/>
                                        <p:tgtEl>
                                          <p:spTgt spid="48"/>
                                        </p:tgtEl>
                                        <p:attrNameLst>
                                          <p:attrName>ppt_x</p:attrName>
                                          <p:attrName>ppt_y</p:attrName>
                                        </p:attrNameLst>
                                      </p:cBhvr>
                                      <p:rCtr x="-2622" y="24599"/>
                                    </p:animMotion>
                                  </p:childTnLst>
                                </p:cTn>
                              </p:par>
                            </p:childTnLst>
                          </p:cTn>
                        </p:par>
                        <p:par>
                          <p:cTn id="81" fill="hold">
                            <p:stCondLst>
                              <p:cond delay="4000"/>
                            </p:stCondLst>
                            <p:childTnLst>
                              <p:par>
                                <p:cTn id="82" presetID="9" presetClass="exit" presetSubtype="0" fill="hold" grpId="2" nodeType="afterEffect">
                                  <p:stCondLst>
                                    <p:cond delay="0"/>
                                  </p:stCondLst>
                                  <p:childTnLst>
                                    <p:animEffect transition="out" filter="dissolve">
                                      <p:cBhvr>
                                        <p:cTn id="83" dur="500"/>
                                        <p:tgtEl>
                                          <p:spTgt spid="45"/>
                                        </p:tgtEl>
                                      </p:cBhvr>
                                    </p:animEffect>
                                    <p:set>
                                      <p:cBhvr>
                                        <p:cTn id="84" dur="1" fill="hold">
                                          <p:stCondLst>
                                            <p:cond delay="499"/>
                                          </p:stCondLst>
                                        </p:cTn>
                                        <p:tgtEl>
                                          <p:spTgt spid="45"/>
                                        </p:tgtEl>
                                        <p:attrNameLst>
                                          <p:attrName>style.visibility</p:attrName>
                                        </p:attrNameLst>
                                      </p:cBhvr>
                                      <p:to>
                                        <p:strVal val="hidden"/>
                                      </p:to>
                                    </p:set>
                                  </p:childTnLst>
                                </p:cTn>
                              </p:par>
                            </p:childTnLst>
                          </p:cTn>
                        </p:par>
                        <p:par>
                          <p:cTn id="85" fill="hold">
                            <p:stCondLst>
                              <p:cond delay="4500"/>
                            </p:stCondLst>
                            <p:childTnLst>
                              <p:par>
                                <p:cTn id="86" presetID="0" presetClass="path" presetSubtype="0" accel="50000" decel="50000" fill="hold" grpId="1" nodeType="afterEffect">
                                  <p:stCondLst>
                                    <p:cond delay="0"/>
                                  </p:stCondLst>
                                  <p:childTnLst>
                                    <p:animMotion origin="layout" path="M 1.11111E-6 2.46914E-7 L -0.21059 0.46142 " pathEditMode="relative" rAng="0" ptsTypes="AA">
                                      <p:cBhvr>
                                        <p:cTn id="87" dur="500" fill="hold"/>
                                        <p:tgtEl>
                                          <p:spTgt spid="49"/>
                                        </p:tgtEl>
                                        <p:attrNameLst>
                                          <p:attrName>ppt_x</p:attrName>
                                          <p:attrName>ppt_y</p:attrName>
                                        </p:attrNameLst>
                                      </p:cBhvr>
                                      <p:rCtr x="-10538" y="23056"/>
                                    </p:animMotion>
                                  </p:childTnLst>
                                </p:cTn>
                              </p:par>
                            </p:childTnLst>
                          </p:cTn>
                        </p:par>
                        <p:par>
                          <p:cTn id="88" fill="hold">
                            <p:stCondLst>
                              <p:cond delay="5000"/>
                            </p:stCondLst>
                            <p:childTnLst>
                              <p:par>
                                <p:cTn id="89" presetID="9" presetClass="exit" presetSubtype="0" fill="hold" grpId="2" nodeType="afterEffect">
                                  <p:stCondLst>
                                    <p:cond delay="0"/>
                                  </p:stCondLst>
                                  <p:childTnLst>
                                    <p:animEffect transition="out" filter="dissolve">
                                      <p:cBhvr>
                                        <p:cTn id="90" dur="500"/>
                                        <p:tgtEl>
                                          <p:spTgt spid="43"/>
                                        </p:tgtEl>
                                      </p:cBhvr>
                                    </p:animEffect>
                                    <p:set>
                                      <p:cBhvr>
                                        <p:cTn id="91" dur="1" fill="hold">
                                          <p:stCondLst>
                                            <p:cond delay="499"/>
                                          </p:stCondLst>
                                        </p:cTn>
                                        <p:tgtEl>
                                          <p:spTgt spid="43"/>
                                        </p:tgtEl>
                                        <p:attrNameLst>
                                          <p:attrName>style.visibility</p:attrName>
                                        </p:attrNameLst>
                                      </p:cBhvr>
                                      <p:to>
                                        <p:strVal val="hidden"/>
                                      </p:to>
                                    </p:set>
                                  </p:childTnLst>
                                </p:cTn>
                              </p:par>
                            </p:childTnLst>
                          </p:cTn>
                        </p:par>
                        <p:par>
                          <p:cTn id="92" fill="hold">
                            <p:stCondLst>
                              <p:cond delay="5500"/>
                            </p:stCondLst>
                            <p:childTnLst>
                              <p:par>
                                <p:cTn id="93" presetID="0" presetClass="path" presetSubtype="0" accel="50000" decel="50000" fill="hold" grpId="1" nodeType="afterEffect">
                                  <p:stCondLst>
                                    <p:cond delay="0"/>
                                  </p:stCondLst>
                                  <p:childTnLst>
                                    <p:animMotion origin="layout" path="M 0.00104 -0.0037 L -0.6 0.45648 " pathEditMode="relative" rAng="0" ptsTypes="AA">
                                      <p:cBhvr>
                                        <p:cTn id="94" dur="500" fill="hold"/>
                                        <p:tgtEl>
                                          <p:spTgt spid="50"/>
                                        </p:tgtEl>
                                        <p:attrNameLst>
                                          <p:attrName>ppt_x</p:attrName>
                                          <p:attrName>ppt_y</p:attrName>
                                        </p:attrNameLst>
                                      </p:cBhvr>
                                      <p:rCtr x="-30052" y="22994"/>
                                    </p:animMotion>
                                  </p:childTnLst>
                                </p:cTn>
                              </p:par>
                            </p:childTnLst>
                          </p:cTn>
                        </p:par>
                        <p:par>
                          <p:cTn id="95" fill="hold">
                            <p:stCondLst>
                              <p:cond delay="6000"/>
                            </p:stCondLst>
                            <p:childTnLst>
                              <p:par>
                                <p:cTn id="96" presetID="0" presetClass="path" presetSubtype="0" accel="50000" decel="50000" fill="hold" grpId="2" nodeType="afterEffect">
                                  <p:stCondLst>
                                    <p:cond delay="0"/>
                                  </p:stCondLst>
                                  <p:childTnLst>
                                    <p:animMotion origin="layout" path="M 0.01667 0.02809 L -0.41337 0.48951 " pathEditMode="relative" ptsTypes="AA">
                                      <p:cBhvr>
                                        <p:cTn id="97" dur="500" fill="hold"/>
                                        <p:tgtEl>
                                          <p:spTgt spid="47"/>
                                        </p:tgtEl>
                                        <p:attrNameLst>
                                          <p:attrName>ppt_x</p:attrName>
                                          <p:attrName>ppt_y</p:attrName>
                                        </p:attrNameLst>
                                      </p:cBhvr>
                                    </p:animMotion>
                                  </p:childTnLst>
                                </p:cTn>
                              </p:par>
                            </p:childTnLst>
                          </p:cTn>
                        </p:par>
                        <p:par>
                          <p:cTn id="98" fill="hold">
                            <p:stCondLst>
                              <p:cond delay="6500"/>
                            </p:stCondLst>
                            <p:childTnLst>
                              <p:par>
                                <p:cTn id="99" presetID="9" presetClass="exit" presetSubtype="0" fill="hold" grpId="2" nodeType="afterEffect">
                                  <p:stCondLst>
                                    <p:cond delay="0"/>
                                  </p:stCondLst>
                                  <p:childTnLst>
                                    <p:animEffect transition="out" filter="dissolve">
                                      <p:cBhvr>
                                        <p:cTn id="100" dur="500"/>
                                        <p:tgtEl>
                                          <p:spTgt spid="48"/>
                                        </p:tgtEl>
                                      </p:cBhvr>
                                    </p:animEffect>
                                    <p:set>
                                      <p:cBhvr>
                                        <p:cTn id="101" dur="1" fill="hold">
                                          <p:stCondLst>
                                            <p:cond delay="499"/>
                                          </p:stCondLst>
                                        </p:cTn>
                                        <p:tgtEl>
                                          <p:spTgt spid="48"/>
                                        </p:tgtEl>
                                        <p:attrNameLst>
                                          <p:attrName>style.visibility</p:attrName>
                                        </p:attrNameLst>
                                      </p:cBhvr>
                                      <p:to>
                                        <p:strVal val="hidden"/>
                                      </p:to>
                                    </p:set>
                                  </p:childTnLst>
                                </p:cTn>
                              </p:par>
                            </p:childTnLst>
                          </p:cTn>
                        </p:par>
                        <p:par>
                          <p:cTn id="102" fill="hold">
                            <p:stCondLst>
                              <p:cond delay="7000"/>
                            </p:stCondLst>
                            <p:childTnLst>
                              <p:par>
                                <p:cTn id="103" presetID="0" presetClass="path" presetSubtype="0" accel="50000" decel="50000" fill="hold" grpId="1" nodeType="afterEffect">
                                  <p:stCondLst>
                                    <p:cond delay="0"/>
                                  </p:stCondLst>
                                  <p:childTnLst>
                                    <p:animMotion origin="layout" path="M -4.16667E-6 2.46914E-7 L -0.05468 0.45988 " pathEditMode="relative" rAng="0" ptsTypes="AA">
                                      <p:cBhvr>
                                        <p:cTn id="104" dur="500" fill="hold"/>
                                        <p:tgtEl>
                                          <p:spTgt spid="51"/>
                                        </p:tgtEl>
                                        <p:attrNameLst>
                                          <p:attrName>ppt_x</p:attrName>
                                          <p:attrName>ppt_y</p:attrName>
                                        </p:attrNameLst>
                                      </p:cBhvr>
                                      <p:rCtr x="-2743" y="22994"/>
                                    </p:animMotion>
                                  </p:childTnLst>
                                </p:cTn>
                              </p:par>
                            </p:childTnLst>
                          </p:cTn>
                        </p:par>
                        <p:par>
                          <p:cTn id="105" fill="hold">
                            <p:stCondLst>
                              <p:cond delay="7500"/>
                            </p:stCondLst>
                            <p:childTnLst>
                              <p:par>
                                <p:cTn id="106" presetID="9" presetClass="exit" presetSubtype="0" fill="hold" grpId="3" nodeType="afterEffect">
                                  <p:stCondLst>
                                    <p:cond delay="0"/>
                                  </p:stCondLst>
                                  <p:childTnLst>
                                    <p:animEffect transition="out" filter="dissolve">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par>
                                <p:cTn id="109" presetID="9" presetClass="exit" presetSubtype="0" fill="hold" grpId="3" nodeType="withEffect">
                                  <p:stCondLst>
                                    <p:cond delay="0"/>
                                  </p:stCondLst>
                                  <p:childTnLst>
                                    <p:animEffect transition="out" filter="dissolve">
                                      <p:cBhvr>
                                        <p:cTn id="110" dur="500"/>
                                        <p:tgtEl>
                                          <p:spTgt spid="44"/>
                                        </p:tgtEl>
                                      </p:cBhvr>
                                    </p:animEffect>
                                    <p:set>
                                      <p:cBhvr>
                                        <p:cTn id="111" dur="1" fill="hold">
                                          <p:stCondLst>
                                            <p:cond delay="499"/>
                                          </p:stCondLst>
                                        </p:cTn>
                                        <p:tgtEl>
                                          <p:spTgt spid="44"/>
                                        </p:tgtEl>
                                        <p:attrNameLst>
                                          <p:attrName>style.visibility</p:attrName>
                                        </p:attrNameLst>
                                      </p:cBhvr>
                                      <p:to>
                                        <p:strVal val="hidden"/>
                                      </p:to>
                                    </p:set>
                                  </p:childTnLst>
                                </p:cTn>
                              </p:par>
                              <p:par>
                                <p:cTn id="112" presetID="9" presetClass="exit" presetSubtype="0" fill="hold" grpId="3" nodeType="withEffect">
                                  <p:stCondLst>
                                    <p:cond delay="0"/>
                                  </p:stCondLst>
                                  <p:childTnLst>
                                    <p:animEffect transition="out" filter="dissolv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9" presetClass="exit" presetSubtype="0" fill="hold" grpId="3" nodeType="withEffect">
                                  <p:stCondLst>
                                    <p:cond delay="0"/>
                                  </p:stCondLst>
                                  <p:childTnLst>
                                    <p:animEffect transition="out" filter="dissolve">
                                      <p:cBhvr>
                                        <p:cTn id="116" dur="500"/>
                                        <p:tgtEl>
                                          <p:spTgt spid="46"/>
                                        </p:tgtEl>
                                      </p:cBhvr>
                                    </p:animEffect>
                                    <p:set>
                                      <p:cBhvr>
                                        <p:cTn id="117" dur="1" fill="hold">
                                          <p:stCondLst>
                                            <p:cond delay="499"/>
                                          </p:stCondLst>
                                        </p:cTn>
                                        <p:tgtEl>
                                          <p:spTgt spid="46"/>
                                        </p:tgtEl>
                                        <p:attrNameLst>
                                          <p:attrName>style.visibility</p:attrName>
                                        </p:attrNameLst>
                                      </p:cBhvr>
                                      <p:to>
                                        <p:strVal val="hidden"/>
                                      </p:to>
                                    </p:set>
                                  </p:childTnLst>
                                </p:cTn>
                              </p:par>
                              <p:par>
                                <p:cTn id="118" presetID="9" presetClass="exit" presetSubtype="0" fill="hold" grpId="3" nodeType="withEffect">
                                  <p:stCondLst>
                                    <p:cond delay="0"/>
                                  </p:stCondLst>
                                  <p:childTnLst>
                                    <p:animEffect transition="out" filter="dissolve">
                                      <p:cBhvr>
                                        <p:cTn id="119" dur="500"/>
                                        <p:tgtEl>
                                          <p:spTgt spid="47"/>
                                        </p:tgtEl>
                                      </p:cBhvr>
                                    </p:animEffect>
                                    <p:set>
                                      <p:cBhvr>
                                        <p:cTn id="120" dur="1" fill="hold">
                                          <p:stCondLst>
                                            <p:cond delay="499"/>
                                          </p:stCondLst>
                                        </p:cTn>
                                        <p:tgtEl>
                                          <p:spTgt spid="47"/>
                                        </p:tgtEl>
                                        <p:attrNameLst>
                                          <p:attrName>style.visibility</p:attrName>
                                        </p:attrNameLst>
                                      </p:cBhvr>
                                      <p:to>
                                        <p:strVal val="hidden"/>
                                      </p:to>
                                    </p:set>
                                  </p:childTnLst>
                                </p:cTn>
                              </p:par>
                              <p:par>
                                <p:cTn id="121" presetID="9" presetClass="exit" presetSubtype="0" fill="hold" grpId="3" nodeType="withEffect">
                                  <p:stCondLst>
                                    <p:cond delay="0"/>
                                  </p:stCondLst>
                                  <p:childTnLst>
                                    <p:animEffect transition="out" filter="dissolve">
                                      <p:cBhvr>
                                        <p:cTn id="122" dur="500"/>
                                        <p:tgtEl>
                                          <p:spTgt spid="48"/>
                                        </p:tgtEl>
                                      </p:cBhvr>
                                    </p:animEffect>
                                    <p:set>
                                      <p:cBhvr>
                                        <p:cTn id="123" dur="1" fill="hold">
                                          <p:stCondLst>
                                            <p:cond delay="499"/>
                                          </p:stCondLst>
                                        </p:cTn>
                                        <p:tgtEl>
                                          <p:spTgt spid="48"/>
                                        </p:tgtEl>
                                        <p:attrNameLst>
                                          <p:attrName>style.visibility</p:attrName>
                                        </p:attrNameLst>
                                      </p:cBhvr>
                                      <p:to>
                                        <p:strVal val="hidden"/>
                                      </p:to>
                                    </p:set>
                                  </p:childTnLst>
                                </p:cTn>
                              </p:par>
                              <p:par>
                                <p:cTn id="124" presetID="9" presetClass="exit" presetSubtype="0" fill="hold" grpId="2" nodeType="withEffect">
                                  <p:stCondLst>
                                    <p:cond delay="0"/>
                                  </p:stCondLst>
                                  <p:childTnLst>
                                    <p:animEffect transition="out" filter="dissolve">
                                      <p:cBhvr>
                                        <p:cTn id="125" dur="500"/>
                                        <p:tgtEl>
                                          <p:spTgt spid="49"/>
                                        </p:tgtEl>
                                      </p:cBhvr>
                                    </p:animEffect>
                                    <p:set>
                                      <p:cBhvr>
                                        <p:cTn id="126" dur="1" fill="hold">
                                          <p:stCondLst>
                                            <p:cond delay="499"/>
                                          </p:stCondLst>
                                        </p:cTn>
                                        <p:tgtEl>
                                          <p:spTgt spid="49"/>
                                        </p:tgtEl>
                                        <p:attrNameLst>
                                          <p:attrName>style.visibility</p:attrName>
                                        </p:attrNameLst>
                                      </p:cBhvr>
                                      <p:to>
                                        <p:strVal val="hidden"/>
                                      </p:to>
                                    </p:set>
                                  </p:childTnLst>
                                </p:cTn>
                              </p:par>
                              <p:par>
                                <p:cTn id="127" presetID="9" presetClass="exit" presetSubtype="0" fill="hold" grpId="2" nodeType="withEffect">
                                  <p:stCondLst>
                                    <p:cond delay="0"/>
                                  </p:stCondLst>
                                  <p:childTnLst>
                                    <p:animEffect transition="out" filter="dissolve">
                                      <p:cBhvr>
                                        <p:cTn id="128" dur="500"/>
                                        <p:tgtEl>
                                          <p:spTgt spid="50"/>
                                        </p:tgtEl>
                                      </p:cBhvr>
                                    </p:animEffect>
                                    <p:set>
                                      <p:cBhvr>
                                        <p:cTn id="129" dur="1" fill="hold">
                                          <p:stCondLst>
                                            <p:cond delay="499"/>
                                          </p:stCondLst>
                                        </p:cTn>
                                        <p:tgtEl>
                                          <p:spTgt spid="50"/>
                                        </p:tgtEl>
                                        <p:attrNameLst>
                                          <p:attrName>style.visibility</p:attrName>
                                        </p:attrNameLst>
                                      </p:cBhvr>
                                      <p:to>
                                        <p:strVal val="hidden"/>
                                      </p:to>
                                    </p:set>
                                  </p:childTnLst>
                                </p:cTn>
                              </p:par>
                              <p:par>
                                <p:cTn id="130" presetID="9" presetClass="exit" presetSubtype="0" fill="hold" grpId="2" nodeType="withEffect">
                                  <p:stCondLst>
                                    <p:cond delay="0"/>
                                  </p:stCondLst>
                                  <p:childTnLst>
                                    <p:animEffect transition="out" filter="dissolve">
                                      <p:cBhvr>
                                        <p:cTn id="131" dur="500"/>
                                        <p:tgtEl>
                                          <p:spTgt spid="51"/>
                                        </p:tgtEl>
                                      </p:cBhvr>
                                    </p:animEffect>
                                    <p:set>
                                      <p:cBhvr>
                                        <p:cTn id="132" dur="1" fill="hold">
                                          <p:stCondLst>
                                            <p:cond delay="499"/>
                                          </p:stCondLst>
                                        </p:cTn>
                                        <p:tgtEl>
                                          <p:spTgt spid="51"/>
                                        </p:tgtEl>
                                        <p:attrNameLst>
                                          <p:attrName>style.visibility</p:attrName>
                                        </p:attrNameLst>
                                      </p:cBhvr>
                                      <p:to>
                                        <p:strVal val="hidden"/>
                                      </p:to>
                                    </p:set>
                                  </p:childTnLst>
                                </p:cTn>
                              </p:par>
                            </p:childTnLst>
                          </p:cTn>
                        </p:par>
                        <p:par>
                          <p:cTn id="133" fill="hold">
                            <p:stCondLst>
                              <p:cond delay="8000"/>
                            </p:stCondLst>
                            <p:childTnLst>
                              <p:par>
                                <p:cTn id="134" presetID="9" presetClass="exit" presetSubtype="0" fill="hold" grpId="1" nodeType="afterEffect">
                                  <p:stCondLst>
                                    <p:cond delay="500"/>
                                  </p:stCondLst>
                                  <p:childTnLst>
                                    <p:animEffect transition="out" filter="dissolve">
                                      <p:cBhvr>
                                        <p:cTn id="135" dur="500"/>
                                        <p:tgtEl>
                                          <p:spTgt spid="21"/>
                                        </p:tgtEl>
                                      </p:cBhvr>
                                    </p:animEffect>
                                    <p:set>
                                      <p:cBhvr>
                                        <p:cTn id="136" dur="1" fill="hold">
                                          <p:stCondLst>
                                            <p:cond delay="499"/>
                                          </p:stCondLst>
                                        </p:cTn>
                                        <p:tgtEl>
                                          <p:spTgt spid="21"/>
                                        </p:tgtEl>
                                        <p:attrNameLst>
                                          <p:attrName>style.visibility</p:attrName>
                                        </p:attrNameLst>
                                      </p:cBhvr>
                                      <p:to>
                                        <p:strVal val="hidden"/>
                                      </p:to>
                                    </p:set>
                                  </p:childTnLst>
                                </p:cTn>
                              </p:par>
                            </p:childTnLst>
                          </p:cTn>
                        </p:par>
                        <p:par>
                          <p:cTn id="137" fill="hold">
                            <p:stCondLst>
                              <p:cond delay="9000"/>
                            </p:stCondLst>
                            <p:childTnLst>
                              <p:par>
                                <p:cTn id="138" presetID="9" presetClass="entr" presetSubtype="0" fill="hold" grpId="0" nodeType="afterEffect">
                                  <p:stCondLst>
                                    <p:cond delay="0"/>
                                  </p:stCondLst>
                                  <p:childTnLst>
                                    <p:set>
                                      <p:cBhvr>
                                        <p:cTn id="139" dur="1" fill="hold">
                                          <p:stCondLst>
                                            <p:cond delay="0"/>
                                          </p:stCondLst>
                                        </p:cTn>
                                        <p:tgtEl>
                                          <p:spTgt spid="54"/>
                                        </p:tgtEl>
                                        <p:attrNameLst>
                                          <p:attrName>style.visibility</p:attrName>
                                        </p:attrNameLst>
                                      </p:cBhvr>
                                      <p:to>
                                        <p:strVal val="visible"/>
                                      </p:to>
                                    </p:set>
                                    <p:animEffect transition="in" filter="dissolve">
                                      <p:cBhvr>
                                        <p:cTn id="140" dur="500"/>
                                        <p:tgtEl>
                                          <p:spTgt spid="54"/>
                                        </p:tgtEl>
                                      </p:cBhvr>
                                    </p:animEffect>
                                  </p:childTnLst>
                                </p:cTn>
                              </p:par>
                              <p:par>
                                <p:cTn id="141" presetID="0" presetClass="path" presetSubtype="0" accel="50000" decel="50000" fill="hold" nodeType="withEffect">
                                  <p:stCondLst>
                                    <p:cond delay="0"/>
                                  </p:stCondLst>
                                  <p:childTnLst>
                                    <p:animMotion origin="layout" path="M 0.54844 -0.00123 L -4.16667E-6 1.66967E-17 " pathEditMode="relative" rAng="0" ptsTypes="AA">
                                      <p:cBhvr>
                                        <p:cTn id="142" dur="1000" fill="hold"/>
                                        <p:tgtEl>
                                          <p:spTgt spid="53"/>
                                        </p:tgtEl>
                                        <p:attrNameLst>
                                          <p:attrName>ppt_x</p:attrName>
                                          <p:attrName>ppt_y</p:attrName>
                                        </p:attrNameLst>
                                      </p:cBhvr>
                                      <p:rCtr x="-274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0" grpId="1"/>
      <p:bldP spid="21" grpId="0"/>
      <p:bldP spid="21" grpId="1"/>
      <p:bldP spid="43" grpId="0" animBg="1"/>
      <p:bldP spid="43" grpId="1" animBg="1"/>
      <p:bldP spid="43" grpId="2" animBg="1"/>
      <p:bldP spid="43" grpId="3" animBg="1"/>
      <p:bldP spid="44" grpId="0" animBg="1"/>
      <p:bldP spid="44" grpId="1" animBg="1"/>
      <p:bldP spid="44" grpId="2" animBg="1"/>
      <p:bldP spid="44" grpId="3" animBg="1"/>
      <p:bldP spid="45" grpId="0" animBg="1"/>
      <p:bldP spid="45" grpId="1" animBg="1"/>
      <p:bldP spid="45" grpId="2" animBg="1"/>
      <p:bldP spid="45" grpId="3" animBg="1"/>
      <p:bldP spid="46" grpId="0" animBg="1"/>
      <p:bldP spid="46" grpId="1" animBg="1"/>
      <p:bldP spid="46" grpId="2" animBg="1"/>
      <p:bldP spid="46" grpId="3" animBg="1"/>
      <p:bldP spid="47" grpId="0" animBg="1"/>
      <p:bldP spid="47" grpId="1" animBg="1"/>
      <p:bldP spid="47" grpId="2" animBg="1"/>
      <p:bldP spid="47" grpId="3" animBg="1"/>
      <p:bldP spid="48" grpId="0" animBg="1"/>
      <p:bldP spid="48" grpId="1" animBg="1"/>
      <p:bldP spid="48" grpId="2" animBg="1"/>
      <p:bldP spid="48" grpId="3" animBg="1"/>
      <p:bldP spid="49" grpId="0" animBg="1"/>
      <p:bldP spid="49" grpId="1" animBg="1"/>
      <p:bldP spid="49" grpId="2" animBg="1"/>
      <p:bldP spid="50" grpId="0" animBg="1"/>
      <p:bldP spid="50" grpId="1" animBg="1"/>
      <p:bldP spid="50" grpId="2" animBg="1"/>
      <p:bldP spid="51" grpId="0" animBg="1"/>
      <p:bldP spid="51" grpId="1" animBg="1"/>
      <p:bldP spid="51" grpId="2" animBg="1"/>
      <p:bldP spid="5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687E-67D2-0DCD-664D-23A49DFE7A3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0C956645-2089-C401-0B57-9743A7799631}"/>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Array job?</a:t>
            </a:r>
          </a:p>
        </p:txBody>
      </p:sp>
      <p:sp>
        <p:nvSpPr>
          <p:cNvPr id="20" name="TextBox 19">
            <a:extLst>
              <a:ext uri="{FF2B5EF4-FFF2-40B4-BE49-F238E27FC236}">
                <a16:creationId xmlns:a16="http://schemas.microsoft.com/office/drawing/2014/main" id="{5DC4BC1A-66D8-B2AA-AAC9-5C39149B0343}"/>
              </a:ext>
            </a:extLst>
          </p:cNvPr>
          <p:cNvSpPr txBox="1"/>
          <p:nvPr/>
        </p:nvSpPr>
        <p:spPr>
          <a:xfrm>
            <a:off x="844212" y="1552866"/>
            <a:ext cx="2403863" cy="276999"/>
          </a:xfrm>
          <a:prstGeom prst="rect">
            <a:avLst/>
          </a:prstGeom>
          <a:noFill/>
        </p:spPr>
        <p:txBody>
          <a:bodyPr wrap="none" rtlCol="0">
            <a:spAutoFit/>
          </a:bodyPr>
          <a:lstStyle/>
          <a:p>
            <a:r>
              <a:rPr lang="en-US" sz="1200" b="1" dirty="0"/>
              <a:t>From this array job, we got to use:</a:t>
            </a:r>
          </a:p>
        </p:txBody>
      </p:sp>
      <p:sp>
        <p:nvSpPr>
          <p:cNvPr id="42" name="TextBox 41">
            <a:extLst>
              <a:ext uri="{FF2B5EF4-FFF2-40B4-BE49-F238E27FC236}">
                <a16:creationId xmlns:a16="http://schemas.microsoft.com/office/drawing/2014/main" id="{24C9FBF7-208A-2E83-B8B6-0A7036C320FC}"/>
              </a:ext>
            </a:extLst>
          </p:cNvPr>
          <p:cNvSpPr txBox="1"/>
          <p:nvPr/>
        </p:nvSpPr>
        <p:spPr>
          <a:xfrm>
            <a:off x="3505200" y="2026024"/>
            <a:ext cx="184731" cy="196208"/>
          </a:xfrm>
          <a:prstGeom prst="rect">
            <a:avLst/>
          </a:prstGeom>
          <a:noFill/>
        </p:spPr>
        <p:txBody>
          <a:bodyPr wrap="none" rtlCol="0">
            <a:spAutoFit/>
          </a:bodyPr>
          <a:lstStyle/>
          <a:p>
            <a:endParaRPr lang="en-US" dirty="0"/>
          </a:p>
        </p:txBody>
      </p:sp>
      <p:grpSp>
        <p:nvGrpSpPr>
          <p:cNvPr id="53" name="Group 52">
            <a:extLst>
              <a:ext uri="{FF2B5EF4-FFF2-40B4-BE49-F238E27FC236}">
                <a16:creationId xmlns:a16="http://schemas.microsoft.com/office/drawing/2014/main" id="{96C900C7-9A00-B059-98FE-E46890A66761}"/>
              </a:ext>
            </a:extLst>
          </p:cNvPr>
          <p:cNvGrpSpPr/>
          <p:nvPr/>
        </p:nvGrpSpPr>
        <p:grpSpPr>
          <a:xfrm>
            <a:off x="1027583" y="1906833"/>
            <a:ext cx="1271453" cy="664917"/>
            <a:chOff x="1446079" y="2246461"/>
            <a:chExt cx="1271453" cy="664917"/>
          </a:xfrm>
        </p:grpSpPr>
        <p:grpSp>
          <p:nvGrpSpPr>
            <p:cNvPr id="22" name="Group 21">
              <a:extLst>
                <a:ext uri="{FF2B5EF4-FFF2-40B4-BE49-F238E27FC236}">
                  <a16:creationId xmlns:a16="http://schemas.microsoft.com/office/drawing/2014/main" id="{8E543974-1021-1EF8-C97E-30C943BBBDD6}"/>
                </a:ext>
              </a:extLst>
            </p:cNvPr>
            <p:cNvGrpSpPr/>
            <p:nvPr/>
          </p:nvGrpSpPr>
          <p:grpSpPr>
            <a:xfrm>
              <a:off x="1446079" y="2246461"/>
              <a:ext cx="1271453" cy="553998"/>
              <a:chOff x="1446079" y="2246461"/>
              <a:chExt cx="1271453" cy="553998"/>
            </a:xfrm>
          </p:grpSpPr>
          <p:sp>
            <p:nvSpPr>
              <p:cNvPr id="19" name="TextBox 18">
                <a:extLst>
                  <a:ext uri="{FF2B5EF4-FFF2-40B4-BE49-F238E27FC236}">
                    <a16:creationId xmlns:a16="http://schemas.microsoft.com/office/drawing/2014/main" id="{1D35925C-89E6-6A57-905F-D4EC4C7C6A80}"/>
                  </a:ext>
                </a:extLst>
              </p:cNvPr>
              <p:cNvSpPr txBox="1"/>
              <p:nvPr/>
            </p:nvSpPr>
            <p:spPr>
              <a:xfrm>
                <a:off x="1941357" y="2246461"/>
                <a:ext cx="776175" cy="553998"/>
              </a:xfrm>
              <a:prstGeom prst="rect">
                <a:avLst/>
              </a:prstGeom>
              <a:noFill/>
            </p:spPr>
            <p:txBody>
              <a:bodyPr wrap="none" rtlCol="0">
                <a:spAutoFit/>
              </a:bodyPr>
              <a:lstStyle/>
              <a:p>
                <a:r>
                  <a:rPr lang="en-US" sz="1000" dirty="0">
                    <a:highlight>
                      <a:srgbClr val="C0C0C0"/>
                    </a:highlight>
                  </a:rPr>
                  <a:t>1 GPU</a:t>
                </a:r>
              </a:p>
              <a:p>
                <a:r>
                  <a:rPr lang="en-US" sz="1000" dirty="0">
                    <a:highlight>
                      <a:srgbClr val="C0C0C0"/>
                    </a:highlight>
                  </a:rPr>
                  <a:t>4 CPUs</a:t>
                </a:r>
              </a:p>
              <a:p>
                <a:r>
                  <a:rPr lang="en-US" sz="1000" dirty="0">
                    <a:highlight>
                      <a:srgbClr val="C0C0C0"/>
                    </a:highlight>
                  </a:rPr>
                  <a:t>16 GB RAM</a:t>
                </a:r>
              </a:p>
            </p:txBody>
          </p:sp>
          <p:sp>
            <p:nvSpPr>
              <p:cNvPr id="18" name="Action Button: Document 17">
                <a:hlinkClick r:id="" action="ppaction://noaction" highlightClick="1"/>
                <a:extLst>
                  <a:ext uri="{FF2B5EF4-FFF2-40B4-BE49-F238E27FC236}">
                    <a16:creationId xmlns:a16="http://schemas.microsoft.com/office/drawing/2014/main" id="{EA7F23E7-035D-64E0-C34E-4EE697E8918A}"/>
                  </a:ext>
                </a:extLst>
              </p:cNvPr>
              <p:cNvSpPr/>
              <p:nvPr/>
            </p:nvSpPr>
            <p:spPr>
              <a:xfrm>
                <a:off x="1446079" y="2262157"/>
                <a:ext cx="495278" cy="522607"/>
              </a:xfrm>
              <a:prstGeom prst="actionButtonDocumen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2" name="TextBox 51">
              <a:extLst>
                <a:ext uri="{FF2B5EF4-FFF2-40B4-BE49-F238E27FC236}">
                  <a16:creationId xmlns:a16="http://schemas.microsoft.com/office/drawing/2014/main" id="{7F141AC8-9FAC-C9BD-45E1-A4948658D757}"/>
                </a:ext>
              </a:extLst>
            </p:cNvPr>
            <p:cNvSpPr txBox="1"/>
            <p:nvPr/>
          </p:nvSpPr>
          <p:spPr>
            <a:xfrm>
              <a:off x="1748059" y="2634379"/>
              <a:ext cx="333746" cy="276999"/>
            </a:xfrm>
            <a:prstGeom prst="rect">
              <a:avLst/>
            </a:prstGeom>
            <a:noFill/>
          </p:spPr>
          <p:txBody>
            <a:bodyPr wrap="none" rtlCol="0">
              <a:spAutoFit/>
            </a:bodyPr>
            <a:lstStyle/>
            <a:p>
              <a:r>
                <a:rPr lang="en-US" sz="1200" b="1" dirty="0">
                  <a:ln>
                    <a:solidFill>
                      <a:schemeClr val="tx1"/>
                    </a:solidFill>
                  </a:ln>
                  <a:solidFill>
                    <a:schemeClr val="bg1"/>
                  </a:solidFill>
                </a:rPr>
                <a:t>x9</a:t>
              </a:r>
            </a:p>
          </p:txBody>
        </p:sp>
      </p:grpSp>
      <p:sp>
        <p:nvSpPr>
          <p:cNvPr id="4" name="TextBox 3">
            <a:extLst>
              <a:ext uri="{FF2B5EF4-FFF2-40B4-BE49-F238E27FC236}">
                <a16:creationId xmlns:a16="http://schemas.microsoft.com/office/drawing/2014/main" id="{2D2F6875-AB95-6D80-41D2-A277B8187454}"/>
              </a:ext>
            </a:extLst>
          </p:cNvPr>
          <p:cNvSpPr txBox="1"/>
          <p:nvPr/>
        </p:nvSpPr>
        <p:spPr>
          <a:xfrm>
            <a:off x="992908" y="2641000"/>
            <a:ext cx="1059906" cy="600164"/>
          </a:xfrm>
          <a:prstGeom prst="rect">
            <a:avLst/>
          </a:prstGeom>
          <a:noFill/>
        </p:spPr>
        <p:txBody>
          <a:bodyPr wrap="none" rtlCol="0">
            <a:spAutoFit/>
          </a:bodyPr>
          <a:lstStyle/>
          <a:p>
            <a:r>
              <a:rPr lang="en-US" sz="1100" dirty="0"/>
              <a:t>9 GPUs</a:t>
            </a:r>
          </a:p>
          <a:p>
            <a:r>
              <a:rPr lang="en-US" sz="1100" dirty="0"/>
              <a:t>36 CPU cores</a:t>
            </a:r>
          </a:p>
          <a:p>
            <a:r>
              <a:rPr lang="en-US" sz="1100" dirty="0"/>
              <a:t>144 GB of RAM</a:t>
            </a:r>
          </a:p>
        </p:txBody>
      </p:sp>
      <p:pic>
        <p:nvPicPr>
          <p:cNvPr id="5" name="Picture 4">
            <a:extLst>
              <a:ext uri="{FF2B5EF4-FFF2-40B4-BE49-F238E27FC236}">
                <a16:creationId xmlns:a16="http://schemas.microsoft.com/office/drawing/2014/main" id="{7ECD51DB-BDD3-CF43-2D53-816C9B06CBFC}"/>
              </a:ext>
            </a:extLst>
          </p:cNvPr>
          <p:cNvPicPr>
            <a:picLocks noChangeAspect="1"/>
          </p:cNvPicPr>
          <p:nvPr/>
        </p:nvPicPr>
        <p:blipFill>
          <a:blip r:embed="rId3"/>
          <a:stretch>
            <a:fillRect/>
          </a:stretch>
        </p:blipFill>
        <p:spPr>
          <a:xfrm>
            <a:off x="1027583" y="3960249"/>
            <a:ext cx="639166" cy="768727"/>
          </a:xfrm>
          <a:prstGeom prst="rect">
            <a:avLst/>
          </a:prstGeom>
        </p:spPr>
      </p:pic>
      <p:sp>
        <p:nvSpPr>
          <p:cNvPr id="7" name="TextBox 6">
            <a:extLst>
              <a:ext uri="{FF2B5EF4-FFF2-40B4-BE49-F238E27FC236}">
                <a16:creationId xmlns:a16="http://schemas.microsoft.com/office/drawing/2014/main" id="{1A51E2AB-CA74-9F71-A364-D90E81F191FA}"/>
              </a:ext>
            </a:extLst>
          </p:cNvPr>
          <p:cNvSpPr txBox="1"/>
          <p:nvPr/>
        </p:nvSpPr>
        <p:spPr>
          <a:xfrm>
            <a:off x="1666749" y="4021446"/>
            <a:ext cx="898003" cy="646331"/>
          </a:xfrm>
          <a:prstGeom prst="rect">
            <a:avLst/>
          </a:prstGeom>
          <a:noFill/>
        </p:spPr>
        <p:txBody>
          <a:bodyPr wrap="none" rtlCol="0">
            <a:spAutoFit/>
          </a:bodyPr>
          <a:lstStyle/>
          <a:p>
            <a:r>
              <a:rPr lang="en-US" sz="1200" dirty="0"/>
              <a:t>2 GPUs</a:t>
            </a:r>
          </a:p>
          <a:p>
            <a:r>
              <a:rPr lang="en-US" sz="1200" dirty="0"/>
              <a:t>64 CPUs</a:t>
            </a:r>
          </a:p>
          <a:p>
            <a:r>
              <a:rPr lang="en-US" sz="1200" dirty="0"/>
              <a:t>64 GB RAM</a:t>
            </a:r>
          </a:p>
        </p:txBody>
      </p:sp>
      <p:sp>
        <p:nvSpPr>
          <p:cNvPr id="9" name="TextBox 8">
            <a:extLst>
              <a:ext uri="{FF2B5EF4-FFF2-40B4-BE49-F238E27FC236}">
                <a16:creationId xmlns:a16="http://schemas.microsoft.com/office/drawing/2014/main" id="{D8895129-11ED-15E0-DE7B-382766098E61}"/>
              </a:ext>
            </a:extLst>
          </p:cNvPr>
          <p:cNvSpPr txBox="1"/>
          <p:nvPr/>
        </p:nvSpPr>
        <p:spPr>
          <a:xfrm>
            <a:off x="1027583" y="3437029"/>
            <a:ext cx="4647660" cy="523220"/>
          </a:xfrm>
          <a:prstGeom prst="rect">
            <a:avLst/>
          </a:prstGeom>
          <a:noFill/>
        </p:spPr>
        <p:txBody>
          <a:bodyPr wrap="square" rtlCol="0">
            <a:spAutoFit/>
          </a:bodyPr>
          <a:lstStyle/>
          <a:p>
            <a:r>
              <a:rPr lang="en-US" sz="1400" dirty="0"/>
              <a:t>As a single job, this </a:t>
            </a:r>
            <a:r>
              <a:rPr lang="en-US" sz="1400" b="1" dirty="0"/>
              <a:t>could not fit on a single compute node. </a:t>
            </a:r>
            <a:r>
              <a:rPr lang="en-US" sz="1400" dirty="0"/>
              <a:t>But the job still ran, since it was structured as an array job.</a:t>
            </a:r>
            <a:endParaRPr lang="en-US" sz="1400" b="1" dirty="0"/>
          </a:p>
        </p:txBody>
      </p:sp>
    </p:spTree>
    <p:extLst>
      <p:ext uri="{BB962C8B-B14F-4D97-AF65-F5344CB8AC3E}">
        <p14:creationId xmlns:p14="http://schemas.microsoft.com/office/powerpoint/2010/main" val="170175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126E-E7ED-C04C-8562-A4F3588AC34D}"/>
              </a:ext>
            </a:extLst>
          </p:cNvPr>
          <p:cNvSpPr>
            <a:spLocks noGrp="1"/>
          </p:cNvSpPr>
          <p:nvPr>
            <p:ph type="title" idx="4294967295"/>
          </p:nvPr>
        </p:nvSpPr>
        <p:spPr>
          <a:xfrm>
            <a:off x="4628992" y="285750"/>
            <a:ext cx="4359065" cy="156966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p>
            <a:pPr algn="r" defTabSz="152402">
              <a:lnSpc>
                <a:spcPct val="100000"/>
              </a:lnSpc>
              <a:spcBef>
                <a:spcPts val="0"/>
              </a:spcBef>
              <a:defRPr/>
            </a:pPr>
            <a:r>
              <a:rPr lang="en-US" sz="5000" dirty="0">
                <a:latin typeface="Clancy" pitchFamily="2" charset="77"/>
                <a:ea typeface="+mn-ea"/>
                <a:cs typeface="+mn-cs"/>
              </a:rPr>
              <a:t>Structuring an array job</a:t>
            </a:r>
          </a:p>
        </p:txBody>
      </p:sp>
    </p:spTree>
    <p:extLst>
      <p:ext uri="{BB962C8B-B14F-4D97-AF65-F5344CB8AC3E}">
        <p14:creationId xmlns:p14="http://schemas.microsoft.com/office/powerpoint/2010/main" val="1920162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21EBCC1-4D36-1FF9-7271-4875361D5F75}"/>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Traditional ”Monolith” job</a:t>
            </a:r>
          </a:p>
        </p:txBody>
      </p:sp>
      <p:sp>
        <p:nvSpPr>
          <p:cNvPr id="3" name="TextBox 2">
            <a:extLst>
              <a:ext uri="{FF2B5EF4-FFF2-40B4-BE49-F238E27FC236}">
                <a16:creationId xmlns:a16="http://schemas.microsoft.com/office/drawing/2014/main" id="{22BC9A35-6698-D8EB-6F46-5B8ADB4A45EF}"/>
              </a:ext>
            </a:extLst>
          </p:cNvPr>
          <p:cNvSpPr txBox="1"/>
          <p:nvPr/>
        </p:nvSpPr>
        <p:spPr>
          <a:xfrm>
            <a:off x="744416" y="1670540"/>
            <a:ext cx="1098378" cy="215444"/>
          </a:xfrm>
          <a:prstGeom prst="rect">
            <a:avLst/>
          </a:prstGeom>
          <a:noFill/>
        </p:spPr>
        <p:txBody>
          <a:bodyPr wrap="none" rtlCol="0">
            <a:spAutoFit/>
          </a:bodyPr>
          <a:lstStyle/>
          <a:p>
            <a:r>
              <a:rPr lang="en-US" sz="800" dirty="0" err="1">
                <a:latin typeface="Andale Mono" panose="020B0509000000000004" pitchFamily="49" charset="0"/>
              </a:rPr>
              <a:t>samplesheet.csv</a:t>
            </a:r>
            <a:endParaRPr lang="en-US" sz="800" dirty="0">
              <a:latin typeface="Andale Mono" panose="020B0509000000000004" pitchFamily="49" charset="0"/>
            </a:endParaRPr>
          </a:p>
        </p:txBody>
      </p:sp>
      <p:graphicFrame>
        <p:nvGraphicFramePr>
          <p:cNvPr id="5" name="Table 4">
            <a:extLst>
              <a:ext uri="{FF2B5EF4-FFF2-40B4-BE49-F238E27FC236}">
                <a16:creationId xmlns:a16="http://schemas.microsoft.com/office/drawing/2014/main" id="{915DBF63-48A4-CA74-3696-2B0511C42933}"/>
              </a:ext>
            </a:extLst>
          </p:cNvPr>
          <p:cNvGraphicFramePr>
            <a:graphicFrameLocks noGrp="1"/>
          </p:cNvGraphicFramePr>
          <p:nvPr>
            <p:extLst>
              <p:ext uri="{D42A27DB-BD31-4B8C-83A1-F6EECF244321}">
                <p14:modId xmlns:p14="http://schemas.microsoft.com/office/powerpoint/2010/main" val="3580610360"/>
              </p:ext>
            </p:extLst>
          </p:nvPr>
        </p:nvGraphicFramePr>
        <p:xfrm>
          <a:off x="744416" y="1885984"/>
          <a:ext cx="1987062" cy="2168284"/>
        </p:xfrm>
        <a:graphic>
          <a:graphicData uri="http://schemas.openxmlformats.org/drawingml/2006/table">
            <a:tbl>
              <a:tblPr firstRow="1" bandRow="1">
                <a:tableStyleId>{5C22544A-7EE6-4342-B048-85BDC9FD1C3A}</a:tableStyleId>
              </a:tblPr>
              <a:tblGrid>
                <a:gridCol w="993531">
                  <a:extLst>
                    <a:ext uri="{9D8B030D-6E8A-4147-A177-3AD203B41FA5}">
                      <a16:colId xmlns:a16="http://schemas.microsoft.com/office/drawing/2014/main" val="3619532944"/>
                    </a:ext>
                  </a:extLst>
                </a:gridCol>
                <a:gridCol w="993531">
                  <a:extLst>
                    <a:ext uri="{9D8B030D-6E8A-4147-A177-3AD203B41FA5}">
                      <a16:colId xmlns:a16="http://schemas.microsoft.com/office/drawing/2014/main" val="37712481"/>
                    </a:ext>
                  </a:extLst>
                </a:gridCol>
              </a:tblGrid>
              <a:tr h="296609">
                <a:tc>
                  <a:txBody>
                    <a:bodyPr/>
                    <a:lstStyle/>
                    <a:p>
                      <a:r>
                        <a:rPr lang="en-US" sz="900" dirty="0"/>
                        <a:t>Sample ID</a:t>
                      </a:r>
                    </a:p>
                  </a:txBody>
                  <a:tcPr/>
                </a:tc>
                <a:tc>
                  <a:txBody>
                    <a:bodyPr/>
                    <a:lstStyle/>
                    <a:p>
                      <a:r>
                        <a:rPr lang="en-US" sz="900" dirty="0"/>
                        <a:t>Path</a:t>
                      </a:r>
                    </a:p>
                  </a:txBody>
                  <a:tcPr/>
                </a:tc>
                <a:extLst>
                  <a:ext uri="{0D108BD9-81ED-4DB2-BD59-A6C34878D82A}">
                    <a16:rowId xmlns:a16="http://schemas.microsoft.com/office/drawing/2014/main" val="2119003023"/>
                  </a:ext>
                </a:extLst>
              </a:tr>
              <a:tr h="374335">
                <a:tc>
                  <a:txBody>
                    <a:bodyPr/>
                    <a:lstStyle/>
                    <a:p>
                      <a:r>
                        <a:rPr lang="en-US" sz="900" dirty="0"/>
                        <a:t>0</a:t>
                      </a:r>
                    </a:p>
                  </a:txBody>
                  <a:tcPr/>
                </a:tc>
                <a:tc>
                  <a:txBody>
                    <a:bodyPr/>
                    <a:lstStyle/>
                    <a:p>
                      <a:r>
                        <a:rPr lang="en-US" sz="600" dirty="0"/>
                        <a:t>/data/ess/z1234567/samples/0.fasta</a:t>
                      </a:r>
                    </a:p>
                  </a:txBody>
                  <a:tcPr/>
                </a:tc>
                <a:extLst>
                  <a:ext uri="{0D108BD9-81ED-4DB2-BD59-A6C34878D82A}">
                    <a16:rowId xmlns:a16="http://schemas.microsoft.com/office/drawing/2014/main" val="523723346"/>
                  </a:ext>
                </a:extLst>
              </a:tr>
              <a:tr h="374335">
                <a:tc>
                  <a:txBody>
                    <a:bodyPr/>
                    <a:lstStyle/>
                    <a:p>
                      <a:r>
                        <a:rPr lang="en-US" sz="900" dirty="0"/>
                        <a:t>1</a:t>
                      </a:r>
                    </a:p>
                  </a:txBody>
                  <a:tcPr/>
                </a:tc>
                <a:tc>
                  <a:txBody>
                    <a:bodyPr/>
                    <a:lstStyle/>
                    <a:p>
                      <a:pPr marL="0" marR="0" lvl="0" indent="0" algn="l" defTabSz="609608" rtl="0" eaLnBrk="1" fontAlgn="auto" latinLnBrk="0" hangingPunct="1">
                        <a:lnSpc>
                          <a:spcPct val="100000"/>
                        </a:lnSpc>
                        <a:spcBef>
                          <a:spcPts val="0"/>
                        </a:spcBef>
                        <a:spcAft>
                          <a:spcPts val="0"/>
                        </a:spcAft>
                        <a:buClrTx/>
                        <a:buSzTx/>
                        <a:buFontTx/>
                        <a:buNone/>
                        <a:tabLst/>
                        <a:defRPr/>
                      </a:pPr>
                      <a:r>
                        <a:rPr lang="en-US" sz="600" dirty="0"/>
                        <a:t>/data/ess/z1234567/samples/1.fasta</a:t>
                      </a:r>
                    </a:p>
                  </a:txBody>
                  <a:tcPr/>
                </a:tc>
                <a:extLst>
                  <a:ext uri="{0D108BD9-81ED-4DB2-BD59-A6C34878D82A}">
                    <a16:rowId xmlns:a16="http://schemas.microsoft.com/office/drawing/2014/main" val="1081352818"/>
                  </a:ext>
                </a:extLst>
              </a:tr>
              <a:tr h="374335">
                <a:tc>
                  <a:txBody>
                    <a:bodyPr/>
                    <a:lstStyle/>
                    <a:p>
                      <a:r>
                        <a:rPr lang="en-US" sz="900" dirty="0"/>
                        <a:t>2</a:t>
                      </a:r>
                    </a:p>
                  </a:txBody>
                  <a:tcPr/>
                </a:tc>
                <a:tc>
                  <a:txBody>
                    <a:bodyPr/>
                    <a:lstStyle/>
                    <a:p>
                      <a:pPr marL="0" marR="0" lvl="0" indent="0" algn="l" defTabSz="609608" rtl="0" eaLnBrk="1" fontAlgn="auto" latinLnBrk="0" hangingPunct="1">
                        <a:lnSpc>
                          <a:spcPct val="100000"/>
                        </a:lnSpc>
                        <a:spcBef>
                          <a:spcPts val="0"/>
                        </a:spcBef>
                        <a:spcAft>
                          <a:spcPts val="0"/>
                        </a:spcAft>
                        <a:buClrTx/>
                        <a:buSzTx/>
                        <a:buFontTx/>
                        <a:buNone/>
                        <a:tabLst/>
                        <a:defRPr/>
                      </a:pPr>
                      <a:r>
                        <a:rPr lang="en-US" sz="600" dirty="0"/>
                        <a:t>/data/ess/z1234567/samples/2.fasta</a:t>
                      </a:r>
                    </a:p>
                  </a:txBody>
                  <a:tcPr/>
                </a:tc>
                <a:extLst>
                  <a:ext uri="{0D108BD9-81ED-4DB2-BD59-A6C34878D82A}">
                    <a16:rowId xmlns:a16="http://schemas.microsoft.com/office/drawing/2014/main" val="1610977169"/>
                  </a:ext>
                </a:extLst>
              </a:tr>
              <a:tr h="374335">
                <a:tc>
                  <a:txBody>
                    <a:bodyPr/>
                    <a:lstStyle/>
                    <a:p>
                      <a:r>
                        <a:rPr lang="en-US" sz="900" dirty="0"/>
                        <a:t>3</a:t>
                      </a:r>
                    </a:p>
                  </a:txBody>
                  <a:tcPr/>
                </a:tc>
                <a:tc>
                  <a:txBody>
                    <a:bodyPr/>
                    <a:lstStyle/>
                    <a:p>
                      <a:pPr marL="0" marR="0" lvl="0" indent="0" algn="l" defTabSz="609608" rtl="0" eaLnBrk="1" fontAlgn="auto" latinLnBrk="0" hangingPunct="1">
                        <a:lnSpc>
                          <a:spcPct val="100000"/>
                        </a:lnSpc>
                        <a:spcBef>
                          <a:spcPts val="0"/>
                        </a:spcBef>
                        <a:spcAft>
                          <a:spcPts val="0"/>
                        </a:spcAft>
                        <a:buClrTx/>
                        <a:buSzTx/>
                        <a:buFontTx/>
                        <a:buNone/>
                        <a:tabLst/>
                        <a:defRPr/>
                      </a:pPr>
                      <a:r>
                        <a:rPr lang="en-US" sz="600" dirty="0"/>
                        <a:t>/data/ess/z1234567/samples/3.fasta</a:t>
                      </a:r>
                    </a:p>
                  </a:txBody>
                  <a:tcPr/>
                </a:tc>
                <a:extLst>
                  <a:ext uri="{0D108BD9-81ED-4DB2-BD59-A6C34878D82A}">
                    <a16:rowId xmlns:a16="http://schemas.microsoft.com/office/drawing/2014/main" val="3886267554"/>
                  </a:ext>
                </a:extLst>
              </a:tr>
              <a:tr h="374335">
                <a:tc>
                  <a:txBody>
                    <a:bodyPr/>
                    <a:lstStyle/>
                    <a:p>
                      <a:r>
                        <a:rPr lang="en-US" sz="900" dirty="0"/>
                        <a:t>4</a:t>
                      </a:r>
                    </a:p>
                  </a:txBody>
                  <a:tcPr/>
                </a:tc>
                <a:tc>
                  <a:txBody>
                    <a:bodyPr/>
                    <a:lstStyle/>
                    <a:p>
                      <a:pPr marL="0" marR="0" lvl="0" indent="0" algn="l" defTabSz="609608" rtl="0" eaLnBrk="1" fontAlgn="auto" latinLnBrk="0" hangingPunct="1">
                        <a:lnSpc>
                          <a:spcPct val="100000"/>
                        </a:lnSpc>
                        <a:spcBef>
                          <a:spcPts val="0"/>
                        </a:spcBef>
                        <a:spcAft>
                          <a:spcPts val="0"/>
                        </a:spcAft>
                        <a:buClrTx/>
                        <a:buSzTx/>
                        <a:buFontTx/>
                        <a:buNone/>
                        <a:tabLst/>
                        <a:defRPr/>
                      </a:pPr>
                      <a:r>
                        <a:rPr lang="en-US" sz="600" dirty="0"/>
                        <a:t>/data/ess/z1234567/samples/4.fasta</a:t>
                      </a:r>
                    </a:p>
                  </a:txBody>
                  <a:tcPr/>
                </a:tc>
                <a:extLst>
                  <a:ext uri="{0D108BD9-81ED-4DB2-BD59-A6C34878D82A}">
                    <a16:rowId xmlns:a16="http://schemas.microsoft.com/office/drawing/2014/main" val="2100241309"/>
                  </a:ext>
                </a:extLst>
              </a:tr>
            </a:tbl>
          </a:graphicData>
        </a:graphic>
      </p:graphicFrame>
      <p:pic>
        <p:nvPicPr>
          <p:cNvPr id="25602" name="Picture 2">
            <a:extLst>
              <a:ext uri="{FF2B5EF4-FFF2-40B4-BE49-F238E27FC236}">
                <a16:creationId xmlns:a16="http://schemas.microsoft.com/office/drawing/2014/main" id="{1236C182-83FA-C97A-60C7-B4302A295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641" y="2399850"/>
            <a:ext cx="1451193" cy="1026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DA61B0-9933-E25A-712B-E00BDEED58C5}"/>
              </a:ext>
            </a:extLst>
          </p:cNvPr>
          <p:cNvSpPr txBox="1"/>
          <p:nvPr/>
        </p:nvSpPr>
        <p:spPr>
          <a:xfrm>
            <a:off x="4280995" y="2182113"/>
            <a:ext cx="1154483" cy="196208"/>
          </a:xfrm>
          <a:prstGeom prst="rect">
            <a:avLst/>
          </a:prstGeom>
          <a:noFill/>
        </p:spPr>
        <p:txBody>
          <a:bodyPr wrap="none" rtlCol="0">
            <a:spAutoFit/>
          </a:bodyPr>
          <a:lstStyle/>
          <a:p>
            <a:r>
              <a:rPr lang="en-US" dirty="0"/>
              <a:t>Alignment Job (</a:t>
            </a:r>
            <a:r>
              <a:rPr lang="en-US" b="1" dirty="0"/>
              <a:t>Job ID 1234</a:t>
            </a:r>
            <a:r>
              <a:rPr lang="en-US" dirty="0"/>
              <a:t>)</a:t>
            </a:r>
          </a:p>
        </p:txBody>
      </p:sp>
      <p:cxnSp>
        <p:nvCxnSpPr>
          <p:cNvPr id="8" name="Straight Arrow Connector 7">
            <a:extLst>
              <a:ext uri="{FF2B5EF4-FFF2-40B4-BE49-F238E27FC236}">
                <a16:creationId xmlns:a16="http://schemas.microsoft.com/office/drawing/2014/main" id="{7966DB2C-AF5B-A2C3-C4BE-7227926472FF}"/>
              </a:ext>
            </a:extLst>
          </p:cNvPr>
          <p:cNvCxnSpPr>
            <a:endCxn id="25602" idx="1"/>
          </p:cNvCxnSpPr>
          <p:nvPr/>
        </p:nvCxnSpPr>
        <p:spPr>
          <a:xfrm>
            <a:off x="2731478" y="2378321"/>
            <a:ext cx="1401163" cy="53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9CE1F48-292C-02B4-51C2-400468779D78}"/>
              </a:ext>
            </a:extLst>
          </p:cNvPr>
          <p:cNvCxnSpPr>
            <a:endCxn id="25602" idx="1"/>
          </p:cNvCxnSpPr>
          <p:nvPr/>
        </p:nvCxnSpPr>
        <p:spPr>
          <a:xfrm>
            <a:off x="2731478" y="2719755"/>
            <a:ext cx="1401163" cy="193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6FAD414-18A9-B21C-5942-CAF5F847FF42}"/>
              </a:ext>
            </a:extLst>
          </p:cNvPr>
          <p:cNvCxnSpPr>
            <a:endCxn id="25602" idx="1"/>
          </p:cNvCxnSpPr>
          <p:nvPr/>
        </p:nvCxnSpPr>
        <p:spPr>
          <a:xfrm flipV="1">
            <a:off x="2731478" y="2912979"/>
            <a:ext cx="1401163" cy="21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5EF65C-B84B-C4D8-0E25-E984B414D24A}"/>
              </a:ext>
            </a:extLst>
          </p:cNvPr>
          <p:cNvCxnSpPr>
            <a:endCxn id="25602" idx="1"/>
          </p:cNvCxnSpPr>
          <p:nvPr/>
        </p:nvCxnSpPr>
        <p:spPr>
          <a:xfrm flipV="1">
            <a:off x="2731478" y="2912979"/>
            <a:ext cx="1401163" cy="574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8405A1-03C9-EB4D-2BEA-8FDFB5DFAD27}"/>
              </a:ext>
            </a:extLst>
          </p:cNvPr>
          <p:cNvCxnSpPr>
            <a:endCxn id="25602" idx="1"/>
          </p:cNvCxnSpPr>
          <p:nvPr/>
        </p:nvCxnSpPr>
        <p:spPr>
          <a:xfrm flipV="1">
            <a:off x="2731478" y="2912979"/>
            <a:ext cx="1401163" cy="98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5874BC-F499-5D57-21A3-85616DE1106A}"/>
              </a:ext>
            </a:extLst>
          </p:cNvPr>
          <p:cNvSpPr txBox="1"/>
          <p:nvPr/>
        </p:nvSpPr>
        <p:spPr>
          <a:xfrm>
            <a:off x="4196916" y="3487616"/>
            <a:ext cx="1451192" cy="300082"/>
          </a:xfrm>
          <a:prstGeom prst="rect">
            <a:avLst/>
          </a:prstGeom>
          <a:noFill/>
        </p:spPr>
        <p:txBody>
          <a:bodyPr wrap="square" rtlCol="0">
            <a:spAutoFit/>
          </a:bodyPr>
          <a:lstStyle/>
          <a:p>
            <a:r>
              <a:rPr lang="en-US" dirty="0"/>
              <a:t>Will generate an alignment for each sample one-by-one.</a:t>
            </a:r>
          </a:p>
        </p:txBody>
      </p:sp>
      <p:sp>
        <p:nvSpPr>
          <p:cNvPr id="18" name="Action Button: Document 17">
            <a:hlinkClick r:id="" action="ppaction://noaction" highlightClick="1"/>
            <a:extLst>
              <a:ext uri="{FF2B5EF4-FFF2-40B4-BE49-F238E27FC236}">
                <a16:creationId xmlns:a16="http://schemas.microsoft.com/office/drawing/2014/main" id="{66941489-E6A5-BEEA-544C-7E5C1186D917}"/>
              </a:ext>
            </a:extLst>
          </p:cNvPr>
          <p:cNvSpPr/>
          <p:nvPr/>
        </p:nvSpPr>
        <p:spPr>
          <a:xfrm>
            <a:off x="6242539" y="2497523"/>
            <a:ext cx="797169" cy="830911"/>
          </a:xfrm>
          <a:prstGeom prst="actionButtonDocument">
            <a:avLst/>
          </a:prstGeom>
          <a:no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4C2D914-D057-C9A8-E199-3E66DECB5DE8}"/>
              </a:ext>
            </a:extLst>
          </p:cNvPr>
          <p:cNvCxnSpPr>
            <a:stCxn id="25602" idx="3"/>
            <a:endCxn id="18" idx="2"/>
          </p:cNvCxnSpPr>
          <p:nvPr/>
        </p:nvCxnSpPr>
        <p:spPr>
          <a:xfrm>
            <a:off x="5583834" y="2912979"/>
            <a:ext cx="658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6E57F57-101B-ABCA-6733-D475DB45DDB7}"/>
              </a:ext>
            </a:extLst>
          </p:cNvPr>
          <p:cNvSpPr txBox="1"/>
          <p:nvPr/>
        </p:nvSpPr>
        <p:spPr>
          <a:xfrm>
            <a:off x="6423756" y="2182113"/>
            <a:ext cx="434734" cy="196208"/>
          </a:xfrm>
          <a:prstGeom prst="rect">
            <a:avLst/>
          </a:prstGeom>
          <a:noFill/>
        </p:spPr>
        <p:txBody>
          <a:bodyPr wrap="none" rtlCol="0">
            <a:spAutoFit/>
          </a:bodyPr>
          <a:lstStyle/>
          <a:p>
            <a:r>
              <a:rPr lang="en-US" dirty="0"/>
              <a:t>Output</a:t>
            </a:r>
          </a:p>
        </p:txBody>
      </p:sp>
      <p:sp>
        <p:nvSpPr>
          <p:cNvPr id="23" name="TextBox 22">
            <a:extLst>
              <a:ext uri="{FF2B5EF4-FFF2-40B4-BE49-F238E27FC236}">
                <a16:creationId xmlns:a16="http://schemas.microsoft.com/office/drawing/2014/main" id="{39E86DA8-4E34-E385-0CE4-586DCDBF4C16}"/>
              </a:ext>
            </a:extLst>
          </p:cNvPr>
          <p:cNvSpPr txBox="1"/>
          <p:nvPr/>
        </p:nvSpPr>
        <p:spPr>
          <a:xfrm>
            <a:off x="4009441" y="3798765"/>
            <a:ext cx="1826141" cy="403957"/>
          </a:xfrm>
          <a:prstGeom prst="rect">
            <a:avLst/>
          </a:prstGeom>
          <a:noFill/>
        </p:spPr>
        <p:txBody>
          <a:bodyPr wrap="none" rtlCol="0">
            <a:spAutoFit/>
          </a:bodyPr>
          <a:lstStyle/>
          <a:p>
            <a:r>
              <a:rPr lang="en-US" dirty="0">
                <a:solidFill>
                  <a:schemeClr val="accent1">
                    <a:lumMod val="75000"/>
                  </a:schemeClr>
                </a:solidFill>
                <a:latin typeface="Andale Mono" panose="020B0509000000000004" pitchFamily="49" charset="0"/>
              </a:rPr>
              <a:t>for</a:t>
            </a:r>
            <a:r>
              <a:rPr lang="en-US" dirty="0">
                <a:latin typeface="Andale Mono" panose="020B0509000000000004" pitchFamily="49" charset="0"/>
              </a:rPr>
              <a:t> </a:t>
            </a:r>
            <a:r>
              <a:rPr lang="en-US" dirty="0" err="1">
                <a:latin typeface="Andale Mono" panose="020B0509000000000004" pitchFamily="49" charset="0"/>
              </a:rPr>
              <a:t>i</a:t>
            </a:r>
            <a:r>
              <a:rPr lang="en-US" dirty="0">
                <a:latin typeface="Andale Mono" panose="020B0509000000000004" pitchFamily="49" charset="0"/>
              </a:rPr>
              <a:t> </a:t>
            </a:r>
            <a:r>
              <a:rPr lang="en-US" dirty="0">
                <a:solidFill>
                  <a:schemeClr val="accent1">
                    <a:lumMod val="75000"/>
                  </a:schemeClr>
                </a:solidFill>
                <a:latin typeface="Andale Mono" panose="020B0509000000000004" pitchFamily="49" charset="0"/>
              </a:rPr>
              <a:t>in</a:t>
            </a:r>
            <a:r>
              <a:rPr lang="en-US" dirty="0">
                <a:latin typeface="Andale Mono" panose="020B0509000000000004" pitchFamily="49" charset="0"/>
              </a:rPr>
              <a:t> samples:</a:t>
            </a:r>
          </a:p>
          <a:p>
            <a:r>
              <a:rPr lang="en-US" dirty="0">
                <a:latin typeface="Andale Mono" panose="020B0509000000000004" pitchFamily="49" charset="0"/>
              </a:rPr>
              <a:t>    </a:t>
            </a:r>
            <a:r>
              <a:rPr lang="en-US" dirty="0" err="1">
                <a:solidFill>
                  <a:schemeClr val="accent4">
                    <a:lumMod val="75000"/>
                  </a:schemeClr>
                </a:solidFill>
                <a:latin typeface="Andale Mono" panose="020B0509000000000004" pitchFamily="49" charset="0"/>
              </a:rPr>
              <a:t>mmseqs_align</a:t>
            </a:r>
            <a:r>
              <a:rPr lang="en-US" dirty="0">
                <a:latin typeface="Andale Mono" panose="020B0509000000000004" pitchFamily="49" charset="0"/>
              </a:rPr>
              <a:t>(</a:t>
            </a:r>
            <a:r>
              <a:rPr lang="en-US" dirty="0" err="1">
                <a:latin typeface="Andale Mono" panose="020B0509000000000004" pitchFamily="49" charset="0"/>
              </a:rPr>
              <a:t>i</a:t>
            </a:r>
            <a:r>
              <a:rPr lang="en-US" dirty="0">
                <a:latin typeface="Andale Mono" panose="020B0509000000000004" pitchFamily="49" charset="0"/>
              </a:rPr>
              <a:t>, </a:t>
            </a:r>
            <a:r>
              <a:rPr lang="en-US" dirty="0" err="1">
                <a:latin typeface="Andale Mono" panose="020B0509000000000004" pitchFamily="49" charset="0"/>
              </a:rPr>
              <a:t>output_path</a:t>
            </a:r>
            <a:r>
              <a:rPr lang="en-US" dirty="0">
                <a:latin typeface="Andale Mono" panose="020B0509000000000004" pitchFamily="49" charset="0"/>
              </a:rPr>
              <a:t>)</a:t>
            </a:r>
          </a:p>
          <a:p>
            <a:endParaRPr lang="en-US" dirty="0">
              <a:latin typeface="Andale Mono" panose="020B0509000000000004" pitchFamily="49" charset="0"/>
            </a:endParaRPr>
          </a:p>
        </p:txBody>
      </p:sp>
      <p:sp>
        <p:nvSpPr>
          <p:cNvPr id="24" name="TextBox 23">
            <a:extLst>
              <a:ext uri="{FF2B5EF4-FFF2-40B4-BE49-F238E27FC236}">
                <a16:creationId xmlns:a16="http://schemas.microsoft.com/office/drawing/2014/main" id="{F2210C5E-496B-2E18-11DB-3590FBAF1B34}"/>
              </a:ext>
            </a:extLst>
          </p:cNvPr>
          <p:cNvSpPr txBox="1"/>
          <p:nvPr/>
        </p:nvSpPr>
        <p:spPr>
          <a:xfrm>
            <a:off x="1106036" y="4516775"/>
            <a:ext cx="7182094" cy="338554"/>
          </a:xfrm>
          <a:prstGeom prst="rect">
            <a:avLst/>
          </a:prstGeom>
          <a:noFill/>
        </p:spPr>
        <p:txBody>
          <a:bodyPr wrap="none" rtlCol="0">
            <a:spAutoFit/>
          </a:bodyPr>
          <a:lstStyle/>
          <a:p>
            <a:r>
              <a:rPr lang="en-US" sz="1600" dirty="0">
                <a:highlight>
                  <a:srgbClr val="C0C0C0"/>
                </a:highlight>
              </a:rPr>
              <a:t>On a small scale, this works okay. But what if we had </a:t>
            </a:r>
            <a:r>
              <a:rPr lang="en-US" sz="1600" b="1" dirty="0">
                <a:highlight>
                  <a:srgbClr val="C0C0C0"/>
                </a:highlight>
              </a:rPr>
              <a:t>100 samples</a:t>
            </a:r>
            <a:r>
              <a:rPr lang="en-US" sz="1600" dirty="0">
                <a:highlight>
                  <a:srgbClr val="C0C0C0"/>
                </a:highlight>
              </a:rPr>
              <a:t>, or </a:t>
            </a:r>
            <a:r>
              <a:rPr lang="en-US" sz="1600" b="1" dirty="0">
                <a:highlight>
                  <a:srgbClr val="C0C0C0"/>
                </a:highlight>
              </a:rPr>
              <a:t>1000 samples</a:t>
            </a:r>
            <a:r>
              <a:rPr lang="en-US" sz="1600" dirty="0">
                <a:highlight>
                  <a:srgbClr val="C0C0C0"/>
                </a:highlight>
              </a:rPr>
              <a:t>?</a:t>
            </a:r>
          </a:p>
        </p:txBody>
      </p:sp>
    </p:spTree>
    <p:extLst>
      <p:ext uri="{BB962C8B-B14F-4D97-AF65-F5344CB8AC3E}">
        <p14:creationId xmlns:p14="http://schemas.microsoft.com/office/powerpoint/2010/main" val="184906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nodeType="withEffect">
                                  <p:stCondLst>
                                    <p:cond delay="0"/>
                                  </p:stCondLst>
                                  <p:childTnLst>
                                    <p:set>
                                      <p:cBhvr>
                                        <p:cTn id="29" dur="1" fill="hold">
                                          <p:stCondLst>
                                            <p:cond delay="0"/>
                                          </p:stCondLst>
                                        </p:cTn>
                                        <p:tgtEl>
                                          <p:spTgt spid="25602"/>
                                        </p:tgtEl>
                                        <p:attrNameLst>
                                          <p:attrName>style.visibility</p:attrName>
                                        </p:attrNameLst>
                                      </p:cBhvr>
                                      <p:to>
                                        <p:strVal val="visible"/>
                                      </p:to>
                                    </p:set>
                                    <p:animEffect transition="in" filter="dissolve">
                                      <p:cBhvr>
                                        <p:cTn id="30" dur="500"/>
                                        <p:tgtEl>
                                          <p:spTgt spid="2560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childTnLst>
                          </p:cTn>
                        </p:par>
                        <p:par>
                          <p:cTn id="45" fill="hold">
                            <p:stCondLst>
                              <p:cond delay="500"/>
                            </p:stCondLst>
                            <p:childTnLst>
                              <p:par>
                                <p:cTn id="46" presetID="9"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dissolv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dissolv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7" grpId="0"/>
      <p:bldP spid="18" grpId="0" animBg="1"/>
      <p:bldP spid="21" grpId="0"/>
      <p:bldP spid="23"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7B31D-F01F-B27F-ADE3-7C3452155D8F}"/>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953F5FCE-8F2E-E1C4-E0F7-4DD4C345ECFA}"/>
              </a:ext>
            </a:extLst>
          </p:cNvPr>
          <p:cNvSpPr txBox="1">
            <a:spLocks/>
          </p:cNvSpPr>
          <p:nvPr/>
        </p:nvSpPr>
        <p:spPr>
          <a:xfrm>
            <a:off x="1027583" y="274499"/>
            <a:ext cx="6936009" cy="584775"/>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3600" dirty="0">
                <a:latin typeface="Clancy" pitchFamily="2" charset="77"/>
                <a:ea typeface="+mn-ea"/>
                <a:cs typeface="+mn-cs"/>
              </a:rPr>
              <a:t>Array job</a:t>
            </a:r>
          </a:p>
        </p:txBody>
      </p:sp>
      <p:sp>
        <p:nvSpPr>
          <p:cNvPr id="3" name="TextBox 2">
            <a:extLst>
              <a:ext uri="{FF2B5EF4-FFF2-40B4-BE49-F238E27FC236}">
                <a16:creationId xmlns:a16="http://schemas.microsoft.com/office/drawing/2014/main" id="{737070B1-B13A-405E-EB8D-82E23B9FCF30}"/>
              </a:ext>
            </a:extLst>
          </p:cNvPr>
          <p:cNvSpPr txBox="1"/>
          <p:nvPr/>
        </p:nvSpPr>
        <p:spPr>
          <a:xfrm>
            <a:off x="1389185" y="1676401"/>
            <a:ext cx="1098378" cy="215444"/>
          </a:xfrm>
          <a:prstGeom prst="rect">
            <a:avLst/>
          </a:prstGeom>
          <a:noFill/>
        </p:spPr>
        <p:txBody>
          <a:bodyPr wrap="none" rtlCol="0">
            <a:spAutoFit/>
          </a:bodyPr>
          <a:lstStyle/>
          <a:p>
            <a:r>
              <a:rPr lang="en-US" sz="800" dirty="0" err="1">
                <a:latin typeface="Andale Mono" panose="020B0509000000000004" pitchFamily="49" charset="0"/>
              </a:rPr>
              <a:t>samplesheet.csv</a:t>
            </a:r>
            <a:endParaRPr lang="en-US" sz="800" dirty="0">
              <a:latin typeface="Andale Mono" panose="020B0509000000000004" pitchFamily="49" charset="0"/>
            </a:endParaRPr>
          </a:p>
        </p:txBody>
      </p:sp>
      <p:graphicFrame>
        <p:nvGraphicFramePr>
          <p:cNvPr id="5" name="Table 4">
            <a:extLst>
              <a:ext uri="{FF2B5EF4-FFF2-40B4-BE49-F238E27FC236}">
                <a16:creationId xmlns:a16="http://schemas.microsoft.com/office/drawing/2014/main" id="{FF6342A9-43A3-48A4-E5E3-3186354B6BD8}"/>
              </a:ext>
            </a:extLst>
          </p:cNvPr>
          <p:cNvGraphicFramePr>
            <a:graphicFrameLocks noGrp="1"/>
          </p:cNvGraphicFramePr>
          <p:nvPr>
            <p:extLst>
              <p:ext uri="{D42A27DB-BD31-4B8C-83A1-F6EECF244321}">
                <p14:modId xmlns:p14="http://schemas.microsoft.com/office/powerpoint/2010/main" val="705666167"/>
              </p:ext>
            </p:extLst>
          </p:nvPr>
        </p:nvGraphicFramePr>
        <p:xfrm>
          <a:off x="1389185" y="1891845"/>
          <a:ext cx="1987062" cy="2168284"/>
        </p:xfrm>
        <a:graphic>
          <a:graphicData uri="http://schemas.openxmlformats.org/drawingml/2006/table">
            <a:tbl>
              <a:tblPr firstRow="1" bandRow="1">
                <a:tableStyleId>{5C22544A-7EE6-4342-B048-85BDC9FD1C3A}</a:tableStyleId>
              </a:tblPr>
              <a:tblGrid>
                <a:gridCol w="993531">
                  <a:extLst>
                    <a:ext uri="{9D8B030D-6E8A-4147-A177-3AD203B41FA5}">
                      <a16:colId xmlns:a16="http://schemas.microsoft.com/office/drawing/2014/main" val="3619532944"/>
                    </a:ext>
                  </a:extLst>
                </a:gridCol>
                <a:gridCol w="993531">
                  <a:extLst>
                    <a:ext uri="{9D8B030D-6E8A-4147-A177-3AD203B41FA5}">
                      <a16:colId xmlns:a16="http://schemas.microsoft.com/office/drawing/2014/main" val="37712481"/>
                    </a:ext>
                  </a:extLst>
                </a:gridCol>
              </a:tblGrid>
              <a:tr h="296609">
                <a:tc>
                  <a:txBody>
                    <a:bodyPr/>
                    <a:lstStyle/>
                    <a:p>
                      <a:r>
                        <a:rPr lang="en-US" sz="900" dirty="0"/>
                        <a:t>Sample ID</a:t>
                      </a:r>
                    </a:p>
                  </a:txBody>
                  <a:tcPr/>
                </a:tc>
                <a:tc>
                  <a:txBody>
                    <a:bodyPr/>
                    <a:lstStyle/>
                    <a:p>
                      <a:r>
                        <a:rPr lang="en-US" sz="900" dirty="0"/>
                        <a:t>Path</a:t>
                      </a:r>
                    </a:p>
                  </a:txBody>
                  <a:tcPr/>
                </a:tc>
                <a:extLst>
                  <a:ext uri="{0D108BD9-81ED-4DB2-BD59-A6C34878D82A}">
                    <a16:rowId xmlns:a16="http://schemas.microsoft.com/office/drawing/2014/main" val="2119003023"/>
                  </a:ext>
                </a:extLst>
              </a:tr>
              <a:tr h="374335">
                <a:tc>
                  <a:txBody>
                    <a:bodyPr/>
                    <a:lstStyle/>
                    <a:p>
                      <a:r>
                        <a:rPr lang="en-US" sz="900" dirty="0"/>
                        <a:t>0</a:t>
                      </a:r>
                    </a:p>
                  </a:txBody>
                  <a:tcPr/>
                </a:tc>
                <a:tc>
                  <a:txBody>
                    <a:bodyPr/>
                    <a:lstStyle/>
                    <a:p>
                      <a:r>
                        <a:rPr lang="en-US" sz="600" dirty="0"/>
                        <a:t>/data/ess/z1234567/samples/0.fasta</a:t>
                      </a:r>
                    </a:p>
                  </a:txBody>
                  <a:tcPr/>
                </a:tc>
                <a:extLst>
                  <a:ext uri="{0D108BD9-81ED-4DB2-BD59-A6C34878D82A}">
                    <a16:rowId xmlns:a16="http://schemas.microsoft.com/office/drawing/2014/main" val="523723346"/>
                  </a:ext>
                </a:extLst>
              </a:tr>
              <a:tr h="374335">
                <a:tc>
                  <a:txBody>
                    <a:bodyPr/>
                    <a:lstStyle/>
                    <a:p>
                      <a:r>
                        <a:rPr lang="en-US" sz="900" dirty="0"/>
                        <a:t>1</a:t>
                      </a:r>
                    </a:p>
                  </a:txBody>
                  <a:tcPr/>
                </a:tc>
                <a:tc>
                  <a:txBody>
                    <a:bodyPr/>
                    <a:lstStyle/>
                    <a:p>
                      <a:pPr marL="0" marR="0" lvl="0" indent="0" algn="l" defTabSz="609608" rtl="0" eaLnBrk="1" fontAlgn="auto" latinLnBrk="0" hangingPunct="1">
                        <a:lnSpc>
                          <a:spcPct val="100000"/>
                        </a:lnSpc>
                        <a:spcBef>
                          <a:spcPts val="0"/>
                        </a:spcBef>
                        <a:spcAft>
                          <a:spcPts val="0"/>
                        </a:spcAft>
                        <a:buClrTx/>
                        <a:buSzTx/>
                        <a:buFontTx/>
                        <a:buNone/>
                        <a:tabLst/>
                        <a:defRPr/>
                      </a:pPr>
                      <a:r>
                        <a:rPr lang="en-US" sz="600" dirty="0"/>
                        <a:t>/data/ess/z1234567/samples/1.fasta</a:t>
                      </a:r>
                    </a:p>
                  </a:txBody>
                  <a:tcPr/>
                </a:tc>
                <a:extLst>
                  <a:ext uri="{0D108BD9-81ED-4DB2-BD59-A6C34878D82A}">
                    <a16:rowId xmlns:a16="http://schemas.microsoft.com/office/drawing/2014/main" val="1081352818"/>
                  </a:ext>
                </a:extLst>
              </a:tr>
              <a:tr h="374335">
                <a:tc>
                  <a:txBody>
                    <a:bodyPr/>
                    <a:lstStyle/>
                    <a:p>
                      <a:r>
                        <a:rPr lang="en-US" sz="900" dirty="0"/>
                        <a:t>2</a:t>
                      </a:r>
                    </a:p>
                  </a:txBody>
                  <a:tcPr/>
                </a:tc>
                <a:tc>
                  <a:txBody>
                    <a:bodyPr/>
                    <a:lstStyle/>
                    <a:p>
                      <a:pPr marL="0" marR="0" lvl="0" indent="0" algn="l" defTabSz="609608" rtl="0" eaLnBrk="1" fontAlgn="auto" latinLnBrk="0" hangingPunct="1">
                        <a:lnSpc>
                          <a:spcPct val="100000"/>
                        </a:lnSpc>
                        <a:spcBef>
                          <a:spcPts val="0"/>
                        </a:spcBef>
                        <a:spcAft>
                          <a:spcPts val="0"/>
                        </a:spcAft>
                        <a:buClrTx/>
                        <a:buSzTx/>
                        <a:buFontTx/>
                        <a:buNone/>
                        <a:tabLst/>
                        <a:defRPr/>
                      </a:pPr>
                      <a:r>
                        <a:rPr lang="en-US" sz="600" dirty="0"/>
                        <a:t>/data/ess/z1234567/samples/2.fasta</a:t>
                      </a:r>
                    </a:p>
                  </a:txBody>
                  <a:tcPr/>
                </a:tc>
                <a:extLst>
                  <a:ext uri="{0D108BD9-81ED-4DB2-BD59-A6C34878D82A}">
                    <a16:rowId xmlns:a16="http://schemas.microsoft.com/office/drawing/2014/main" val="1610977169"/>
                  </a:ext>
                </a:extLst>
              </a:tr>
              <a:tr h="374335">
                <a:tc>
                  <a:txBody>
                    <a:bodyPr/>
                    <a:lstStyle/>
                    <a:p>
                      <a:r>
                        <a:rPr lang="en-US" sz="900" dirty="0"/>
                        <a:t>3</a:t>
                      </a:r>
                    </a:p>
                  </a:txBody>
                  <a:tcPr/>
                </a:tc>
                <a:tc>
                  <a:txBody>
                    <a:bodyPr/>
                    <a:lstStyle/>
                    <a:p>
                      <a:pPr marL="0" marR="0" lvl="0" indent="0" algn="l" defTabSz="609608" rtl="0" eaLnBrk="1" fontAlgn="auto" latinLnBrk="0" hangingPunct="1">
                        <a:lnSpc>
                          <a:spcPct val="100000"/>
                        </a:lnSpc>
                        <a:spcBef>
                          <a:spcPts val="0"/>
                        </a:spcBef>
                        <a:spcAft>
                          <a:spcPts val="0"/>
                        </a:spcAft>
                        <a:buClrTx/>
                        <a:buSzTx/>
                        <a:buFontTx/>
                        <a:buNone/>
                        <a:tabLst/>
                        <a:defRPr/>
                      </a:pPr>
                      <a:r>
                        <a:rPr lang="en-US" sz="600" dirty="0"/>
                        <a:t>/data/ess/z1234567/samples/3.fasta</a:t>
                      </a:r>
                    </a:p>
                  </a:txBody>
                  <a:tcPr/>
                </a:tc>
                <a:extLst>
                  <a:ext uri="{0D108BD9-81ED-4DB2-BD59-A6C34878D82A}">
                    <a16:rowId xmlns:a16="http://schemas.microsoft.com/office/drawing/2014/main" val="3886267554"/>
                  </a:ext>
                </a:extLst>
              </a:tr>
              <a:tr h="374335">
                <a:tc>
                  <a:txBody>
                    <a:bodyPr/>
                    <a:lstStyle/>
                    <a:p>
                      <a:r>
                        <a:rPr lang="en-US" sz="900" dirty="0"/>
                        <a:t>4</a:t>
                      </a:r>
                    </a:p>
                  </a:txBody>
                  <a:tcPr/>
                </a:tc>
                <a:tc>
                  <a:txBody>
                    <a:bodyPr/>
                    <a:lstStyle/>
                    <a:p>
                      <a:pPr marL="0" marR="0" lvl="0" indent="0" algn="l" defTabSz="609608" rtl="0" eaLnBrk="1" fontAlgn="auto" latinLnBrk="0" hangingPunct="1">
                        <a:lnSpc>
                          <a:spcPct val="100000"/>
                        </a:lnSpc>
                        <a:spcBef>
                          <a:spcPts val="0"/>
                        </a:spcBef>
                        <a:spcAft>
                          <a:spcPts val="0"/>
                        </a:spcAft>
                        <a:buClrTx/>
                        <a:buSzTx/>
                        <a:buFontTx/>
                        <a:buNone/>
                        <a:tabLst/>
                        <a:defRPr/>
                      </a:pPr>
                      <a:r>
                        <a:rPr lang="en-US" sz="600" dirty="0"/>
                        <a:t>/data/ess/z1234567/samples/4.fasta</a:t>
                      </a:r>
                    </a:p>
                  </a:txBody>
                  <a:tcPr/>
                </a:tc>
                <a:extLst>
                  <a:ext uri="{0D108BD9-81ED-4DB2-BD59-A6C34878D82A}">
                    <a16:rowId xmlns:a16="http://schemas.microsoft.com/office/drawing/2014/main" val="2100241309"/>
                  </a:ext>
                </a:extLst>
              </a:tr>
            </a:tbl>
          </a:graphicData>
        </a:graphic>
      </p:graphicFrame>
      <p:pic>
        <p:nvPicPr>
          <p:cNvPr id="4" name="Picture 2">
            <a:extLst>
              <a:ext uri="{FF2B5EF4-FFF2-40B4-BE49-F238E27FC236}">
                <a16:creationId xmlns:a16="http://schemas.microsoft.com/office/drawing/2014/main" id="{2E12B5AA-3FDE-9ACF-158E-DBFE5B87F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829" y="2242041"/>
            <a:ext cx="398327" cy="2816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DBEAED-61E5-22AA-A8DD-BA08120C3A6E}"/>
              </a:ext>
            </a:extLst>
          </p:cNvPr>
          <p:cNvSpPr txBox="1"/>
          <p:nvPr/>
        </p:nvSpPr>
        <p:spPr>
          <a:xfrm>
            <a:off x="3874477" y="2265487"/>
            <a:ext cx="444352" cy="196208"/>
          </a:xfrm>
          <a:prstGeom prst="rect">
            <a:avLst/>
          </a:prstGeom>
          <a:noFill/>
        </p:spPr>
        <p:txBody>
          <a:bodyPr wrap="none" rtlCol="0">
            <a:spAutoFit/>
          </a:bodyPr>
          <a:lstStyle/>
          <a:p>
            <a:r>
              <a:rPr lang="en-US" dirty="0"/>
              <a:t>1234_1</a:t>
            </a:r>
          </a:p>
        </p:txBody>
      </p:sp>
      <p:pic>
        <p:nvPicPr>
          <p:cNvPr id="9" name="Picture 2">
            <a:extLst>
              <a:ext uri="{FF2B5EF4-FFF2-40B4-BE49-F238E27FC236}">
                <a16:creationId xmlns:a16="http://schemas.microsoft.com/office/drawing/2014/main" id="{6DD82143-242A-0CCA-8835-FD7E7627D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692" y="2591579"/>
            <a:ext cx="398327" cy="2816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D39E1DB-26AD-91EC-36A3-F23BFED0161B}"/>
              </a:ext>
            </a:extLst>
          </p:cNvPr>
          <p:cNvSpPr txBox="1"/>
          <p:nvPr/>
        </p:nvSpPr>
        <p:spPr>
          <a:xfrm>
            <a:off x="3880340" y="2615025"/>
            <a:ext cx="444352" cy="196208"/>
          </a:xfrm>
          <a:prstGeom prst="rect">
            <a:avLst/>
          </a:prstGeom>
          <a:noFill/>
        </p:spPr>
        <p:txBody>
          <a:bodyPr wrap="none" rtlCol="0">
            <a:spAutoFit/>
          </a:bodyPr>
          <a:lstStyle/>
          <a:p>
            <a:r>
              <a:rPr lang="en-US" dirty="0"/>
              <a:t>1234_2</a:t>
            </a:r>
          </a:p>
        </p:txBody>
      </p:sp>
      <p:pic>
        <p:nvPicPr>
          <p:cNvPr id="13" name="Picture 2">
            <a:extLst>
              <a:ext uri="{FF2B5EF4-FFF2-40B4-BE49-F238E27FC236}">
                <a16:creationId xmlns:a16="http://schemas.microsoft.com/office/drawing/2014/main" id="{1F2A7A4D-F4A8-1AC4-D460-AC6F20296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692" y="2965454"/>
            <a:ext cx="398327" cy="2816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D0444AF-756E-7581-C350-124A7888F4C1}"/>
              </a:ext>
            </a:extLst>
          </p:cNvPr>
          <p:cNvSpPr txBox="1"/>
          <p:nvPr/>
        </p:nvSpPr>
        <p:spPr>
          <a:xfrm>
            <a:off x="3880340" y="2988900"/>
            <a:ext cx="444352" cy="196208"/>
          </a:xfrm>
          <a:prstGeom prst="rect">
            <a:avLst/>
          </a:prstGeom>
          <a:noFill/>
        </p:spPr>
        <p:txBody>
          <a:bodyPr wrap="none" rtlCol="0">
            <a:spAutoFit/>
          </a:bodyPr>
          <a:lstStyle/>
          <a:p>
            <a:r>
              <a:rPr lang="en-US" dirty="0"/>
              <a:t>1234_3</a:t>
            </a:r>
          </a:p>
        </p:txBody>
      </p:sp>
      <p:pic>
        <p:nvPicPr>
          <p:cNvPr id="19" name="Picture 2">
            <a:extLst>
              <a:ext uri="{FF2B5EF4-FFF2-40B4-BE49-F238E27FC236}">
                <a16:creationId xmlns:a16="http://schemas.microsoft.com/office/drawing/2014/main" id="{501AE1FA-1D04-5AA4-AEBD-C4ADB04D0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555" y="3318325"/>
            <a:ext cx="398327" cy="28169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A61F404-9651-16D3-AA65-C097D8F05FF3}"/>
              </a:ext>
            </a:extLst>
          </p:cNvPr>
          <p:cNvSpPr txBox="1"/>
          <p:nvPr/>
        </p:nvSpPr>
        <p:spPr>
          <a:xfrm>
            <a:off x="3886203" y="3341771"/>
            <a:ext cx="444352" cy="196208"/>
          </a:xfrm>
          <a:prstGeom prst="rect">
            <a:avLst/>
          </a:prstGeom>
          <a:noFill/>
        </p:spPr>
        <p:txBody>
          <a:bodyPr wrap="none" rtlCol="0">
            <a:spAutoFit/>
          </a:bodyPr>
          <a:lstStyle/>
          <a:p>
            <a:r>
              <a:rPr lang="en-US" dirty="0"/>
              <a:t>1234_4</a:t>
            </a:r>
          </a:p>
        </p:txBody>
      </p:sp>
      <p:pic>
        <p:nvPicPr>
          <p:cNvPr id="23" name="Picture 2">
            <a:extLst>
              <a:ext uri="{FF2B5EF4-FFF2-40B4-BE49-F238E27FC236}">
                <a16:creationId xmlns:a16="http://schemas.microsoft.com/office/drawing/2014/main" id="{0E8AB4B9-69D1-B4A7-9E3B-8871996D4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692" y="3697121"/>
            <a:ext cx="398327" cy="28169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CEF4F9-D3EC-9A66-595D-C4D7FFFC2989}"/>
              </a:ext>
            </a:extLst>
          </p:cNvPr>
          <p:cNvSpPr txBox="1"/>
          <p:nvPr/>
        </p:nvSpPr>
        <p:spPr>
          <a:xfrm>
            <a:off x="3880340" y="3720567"/>
            <a:ext cx="444352" cy="196208"/>
          </a:xfrm>
          <a:prstGeom prst="rect">
            <a:avLst/>
          </a:prstGeom>
          <a:noFill/>
        </p:spPr>
        <p:txBody>
          <a:bodyPr wrap="none" rtlCol="0">
            <a:spAutoFit/>
          </a:bodyPr>
          <a:lstStyle/>
          <a:p>
            <a:r>
              <a:rPr lang="en-US" dirty="0"/>
              <a:t>1234_5</a:t>
            </a:r>
          </a:p>
        </p:txBody>
      </p:sp>
      <p:sp>
        <p:nvSpPr>
          <p:cNvPr id="36" name="TextBox 35">
            <a:extLst>
              <a:ext uri="{FF2B5EF4-FFF2-40B4-BE49-F238E27FC236}">
                <a16:creationId xmlns:a16="http://schemas.microsoft.com/office/drawing/2014/main" id="{67FF33FA-394E-01F6-2260-E92DC8A849DE}"/>
              </a:ext>
            </a:extLst>
          </p:cNvPr>
          <p:cNvSpPr txBox="1"/>
          <p:nvPr/>
        </p:nvSpPr>
        <p:spPr>
          <a:xfrm>
            <a:off x="3741587" y="1879881"/>
            <a:ext cx="1154483" cy="196208"/>
          </a:xfrm>
          <a:prstGeom prst="rect">
            <a:avLst/>
          </a:prstGeom>
          <a:noFill/>
        </p:spPr>
        <p:txBody>
          <a:bodyPr wrap="none" rtlCol="0">
            <a:spAutoFit/>
          </a:bodyPr>
          <a:lstStyle/>
          <a:p>
            <a:r>
              <a:rPr lang="en-US" dirty="0"/>
              <a:t>Alignment Job (Job ID 1234)</a:t>
            </a:r>
          </a:p>
        </p:txBody>
      </p:sp>
      <p:sp>
        <p:nvSpPr>
          <p:cNvPr id="37" name="Action Button: Document 36">
            <a:hlinkClick r:id="" action="ppaction://noaction" highlightClick="1"/>
            <a:extLst>
              <a:ext uri="{FF2B5EF4-FFF2-40B4-BE49-F238E27FC236}">
                <a16:creationId xmlns:a16="http://schemas.microsoft.com/office/drawing/2014/main" id="{94AEB20C-76A1-1A8F-34CC-508BB1AA042A}"/>
              </a:ext>
            </a:extLst>
          </p:cNvPr>
          <p:cNvSpPr/>
          <p:nvPr/>
        </p:nvSpPr>
        <p:spPr>
          <a:xfrm>
            <a:off x="6336324" y="2671548"/>
            <a:ext cx="797169" cy="830911"/>
          </a:xfrm>
          <a:prstGeom prst="actionButtonDocument">
            <a:avLst/>
          </a:prstGeom>
          <a:no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2F33F59-C120-7046-3137-AD8F446B37DB}"/>
              </a:ext>
            </a:extLst>
          </p:cNvPr>
          <p:cNvCxnSpPr>
            <a:stCxn id="4" idx="3"/>
            <a:endCxn id="37" idx="2"/>
          </p:cNvCxnSpPr>
          <p:nvPr/>
        </p:nvCxnSpPr>
        <p:spPr>
          <a:xfrm>
            <a:off x="4717156" y="2382886"/>
            <a:ext cx="1619168" cy="704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BBF7F79-63A5-5A3A-37C9-9C2A9D613FEC}"/>
              </a:ext>
            </a:extLst>
          </p:cNvPr>
          <p:cNvCxnSpPr>
            <a:stCxn id="9" idx="3"/>
            <a:endCxn id="37" idx="2"/>
          </p:cNvCxnSpPr>
          <p:nvPr/>
        </p:nvCxnSpPr>
        <p:spPr>
          <a:xfrm>
            <a:off x="4723019" y="2732424"/>
            <a:ext cx="1613305" cy="354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A8D9C7-E8FC-0412-ED57-1F284B8D7003}"/>
              </a:ext>
            </a:extLst>
          </p:cNvPr>
          <p:cNvCxnSpPr>
            <a:stCxn id="13" idx="3"/>
            <a:endCxn id="37" idx="2"/>
          </p:cNvCxnSpPr>
          <p:nvPr/>
        </p:nvCxnSpPr>
        <p:spPr>
          <a:xfrm flipV="1">
            <a:off x="4723019" y="3087004"/>
            <a:ext cx="1613305" cy="19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5923D7-6686-77E7-F420-5568B12E95FD}"/>
              </a:ext>
            </a:extLst>
          </p:cNvPr>
          <p:cNvCxnSpPr>
            <a:stCxn id="19" idx="3"/>
            <a:endCxn id="37" idx="2"/>
          </p:cNvCxnSpPr>
          <p:nvPr/>
        </p:nvCxnSpPr>
        <p:spPr>
          <a:xfrm flipV="1">
            <a:off x="4728882" y="3087004"/>
            <a:ext cx="1607442" cy="372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09E89D-9F7D-A7AD-C070-0ACC966725E8}"/>
              </a:ext>
            </a:extLst>
          </p:cNvPr>
          <p:cNvCxnSpPr>
            <a:stCxn id="23" idx="3"/>
            <a:endCxn id="37" idx="2"/>
          </p:cNvCxnSpPr>
          <p:nvPr/>
        </p:nvCxnSpPr>
        <p:spPr>
          <a:xfrm flipV="1">
            <a:off x="4723019" y="3087004"/>
            <a:ext cx="1613305" cy="7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32F7965-D1A4-5BF2-0722-B241812BF26F}"/>
              </a:ext>
            </a:extLst>
          </p:cNvPr>
          <p:cNvSpPr txBox="1"/>
          <p:nvPr/>
        </p:nvSpPr>
        <p:spPr>
          <a:xfrm>
            <a:off x="6511421" y="2439187"/>
            <a:ext cx="434734" cy="196208"/>
          </a:xfrm>
          <a:prstGeom prst="rect">
            <a:avLst/>
          </a:prstGeom>
          <a:noFill/>
        </p:spPr>
        <p:txBody>
          <a:bodyPr wrap="none" rtlCol="0">
            <a:spAutoFit/>
          </a:bodyPr>
          <a:lstStyle/>
          <a:p>
            <a:r>
              <a:rPr lang="en-US" dirty="0"/>
              <a:t>Output</a:t>
            </a:r>
          </a:p>
        </p:txBody>
      </p:sp>
      <p:sp>
        <p:nvSpPr>
          <p:cNvPr id="54" name="TextBox 53">
            <a:extLst>
              <a:ext uri="{FF2B5EF4-FFF2-40B4-BE49-F238E27FC236}">
                <a16:creationId xmlns:a16="http://schemas.microsoft.com/office/drawing/2014/main" id="{EFDD7774-2132-D7C9-4B56-4760740699F9}"/>
              </a:ext>
            </a:extLst>
          </p:cNvPr>
          <p:cNvSpPr txBox="1"/>
          <p:nvPr/>
        </p:nvSpPr>
        <p:spPr>
          <a:xfrm>
            <a:off x="3425063" y="4298826"/>
            <a:ext cx="1992853" cy="430887"/>
          </a:xfrm>
          <a:prstGeom prst="rect">
            <a:avLst/>
          </a:prstGeom>
          <a:noFill/>
        </p:spPr>
        <p:txBody>
          <a:bodyPr wrap="none" rtlCol="0">
            <a:spAutoFit/>
          </a:bodyPr>
          <a:lstStyle/>
          <a:p>
            <a:r>
              <a:rPr lang="en-US" sz="1100" dirty="0">
                <a:highlight>
                  <a:srgbClr val="C0C0C0"/>
                </a:highlight>
              </a:rPr>
              <a:t>Jobs can be run </a:t>
            </a:r>
            <a:r>
              <a:rPr lang="en-US" sz="1100" b="1" dirty="0">
                <a:highlight>
                  <a:srgbClr val="C0C0C0"/>
                </a:highlight>
              </a:rPr>
              <a:t>simultaneously</a:t>
            </a:r>
          </a:p>
          <a:p>
            <a:r>
              <a:rPr lang="en-US" sz="1100" dirty="0">
                <a:highlight>
                  <a:srgbClr val="C0C0C0"/>
                </a:highlight>
              </a:rPr>
              <a:t>(Given available resources) </a:t>
            </a:r>
          </a:p>
        </p:txBody>
      </p:sp>
    </p:spTree>
    <p:extLst>
      <p:ext uri="{BB962C8B-B14F-4D97-AF65-F5344CB8AC3E}">
        <p14:creationId xmlns:p14="http://schemas.microsoft.com/office/powerpoint/2010/main" val="222803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par>
                                <p:cTn id="27" presetID="9"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childTnLst>
                          </p:cTn>
                        </p:par>
                        <p:par>
                          <p:cTn id="30" fill="hold">
                            <p:stCondLst>
                              <p:cond delay="150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par>
                          <p:cTn id="37" fill="hold">
                            <p:stCondLst>
                              <p:cond delay="2000"/>
                            </p:stCondLst>
                            <p:childTnLst>
                              <p:par>
                                <p:cTn id="38" presetID="9"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childTnLst>
                          </p:cTn>
                        </p:par>
                        <p:par>
                          <p:cTn id="44" fill="hold">
                            <p:stCondLst>
                              <p:cond delay="2500"/>
                            </p:stCondLst>
                            <p:childTnLst>
                              <p:par>
                                <p:cTn id="45" presetID="9"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par>
                                <p:cTn id="48" presetID="9"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dissolv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dissolve">
                                      <p:cBhvr>
                                        <p:cTn id="55" dur="500"/>
                                        <p:tgtEl>
                                          <p:spTgt spid="39"/>
                                        </p:tgtEl>
                                      </p:cBhvr>
                                    </p:animEffect>
                                  </p:childTnLst>
                                </p:cTn>
                              </p:par>
                              <p:par>
                                <p:cTn id="56" presetID="9"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par>
                                <p:cTn id="59" presetID="9"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dissolve">
                                      <p:cBhvr>
                                        <p:cTn id="61" dur="500"/>
                                        <p:tgtEl>
                                          <p:spTgt spid="43"/>
                                        </p:tgtEl>
                                      </p:cBhvr>
                                    </p:animEffect>
                                  </p:childTnLst>
                                </p:cTn>
                              </p:par>
                              <p:par>
                                <p:cTn id="62" presetID="9" presetClass="entr" presetSubtype="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dissolve">
                                      <p:cBhvr>
                                        <p:cTn id="64" dur="500"/>
                                        <p:tgtEl>
                                          <p:spTgt spid="45"/>
                                        </p:tgtEl>
                                      </p:cBhvr>
                                    </p:animEffect>
                                  </p:childTnLst>
                                </p:cTn>
                              </p:par>
                              <p:par>
                                <p:cTn id="65" presetID="9"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dissolve">
                                      <p:cBhvr>
                                        <p:cTn id="67" dur="500"/>
                                        <p:tgtEl>
                                          <p:spTgt spid="47"/>
                                        </p:tgtEl>
                                      </p:cBhvr>
                                    </p:animEffect>
                                  </p:childTnLst>
                                </p:cTn>
                              </p:par>
                            </p:childTnLst>
                          </p:cTn>
                        </p:par>
                        <p:par>
                          <p:cTn id="68" fill="hold">
                            <p:stCondLst>
                              <p:cond delay="500"/>
                            </p:stCondLst>
                            <p:childTnLst>
                              <p:par>
                                <p:cTn id="69" presetID="9"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dissolve">
                                      <p:cBhvr>
                                        <p:cTn id="71" dur="500"/>
                                        <p:tgtEl>
                                          <p:spTgt spid="37"/>
                                        </p:tgtEl>
                                      </p:cBhvr>
                                    </p:animEffect>
                                  </p:childTnLst>
                                </p:cTn>
                              </p:par>
                            </p:childTnLst>
                          </p:cTn>
                        </p:par>
                        <p:par>
                          <p:cTn id="72" fill="hold">
                            <p:stCondLst>
                              <p:cond delay="1000"/>
                            </p:stCondLst>
                            <p:childTnLst>
                              <p:par>
                                <p:cTn id="73" presetID="9" presetClass="entr" presetSubtype="0" fill="hold" grpId="0" nodeType="after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dissolve">
                                      <p:cBhvr>
                                        <p:cTn id="75" dur="500"/>
                                        <p:tgtEl>
                                          <p:spTgt spid="53"/>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dissolve">
                                      <p:cBhvr>
                                        <p:cTn id="8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P spid="15" grpId="0"/>
      <p:bldP spid="22" grpId="0"/>
      <p:bldP spid="24" grpId="0"/>
      <p:bldP spid="36" grpId="0"/>
      <p:bldP spid="37" grpId="0" animBg="1"/>
      <p:bldP spid="53"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B37F4-4072-8EB3-1887-D2E94674EF0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3955389-0DFB-85DD-74F7-E03CDB777BC6}"/>
              </a:ext>
            </a:extLst>
          </p:cNvPr>
          <p:cNvSpPr txBox="1">
            <a:spLocks/>
          </p:cNvSpPr>
          <p:nvPr/>
        </p:nvSpPr>
        <p:spPr>
          <a:xfrm>
            <a:off x="32457" y="391340"/>
            <a:ext cx="9078065" cy="52322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2400">
                <a:solidFill>
                  <a:schemeClr val="accent6"/>
                </a:solidFill>
                <a:latin typeface="Clancy"/>
                <a:ea typeface="+mn-ea"/>
                <a:cs typeface="+mn-cs"/>
              </a:rPr>
              <a:t>Graphical interfaces</a:t>
            </a:r>
            <a:r>
              <a:rPr lang="en-US" sz="2800">
                <a:latin typeface="Clancy"/>
                <a:ea typeface="+mn-ea"/>
                <a:cs typeface="+mn-cs"/>
              </a:rPr>
              <a:t>:</a:t>
            </a:r>
            <a:r>
              <a:rPr lang="en-US" sz="3200">
                <a:latin typeface="Clancy"/>
                <a:ea typeface="+mn-ea"/>
                <a:cs typeface="+mn-cs"/>
              </a:rPr>
              <a:t> </a:t>
            </a:r>
            <a:r>
              <a:rPr lang="en-US" sz="2400">
                <a:solidFill>
                  <a:schemeClr val="bg1">
                    <a:lumMod val="49000"/>
                  </a:schemeClr>
                </a:solidFill>
                <a:latin typeface="Clancy"/>
                <a:ea typeface="+mn-ea"/>
                <a:cs typeface="+mn-cs"/>
              </a:rPr>
              <a:t>interaction, structures, inspection</a:t>
            </a:r>
            <a:endParaRPr lang="en-US" sz="2400">
              <a:solidFill>
                <a:schemeClr val="bg1">
                  <a:lumMod val="49000"/>
                </a:schemeClr>
              </a:solidFill>
              <a:ea typeface="Calibri Light"/>
              <a:cs typeface="Calibri Light"/>
            </a:endParaRPr>
          </a:p>
        </p:txBody>
      </p:sp>
      <p:sp>
        <p:nvSpPr>
          <p:cNvPr id="7" name="Title 1">
            <a:extLst>
              <a:ext uri="{FF2B5EF4-FFF2-40B4-BE49-F238E27FC236}">
                <a16:creationId xmlns:a16="http://schemas.microsoft.com/office/drawing/2014/main" id="{A90C8C1E-D575-9A81-9048-6867A9EA013F}"/>
              </a:ext>
            </a:extLst>
          </p:cNvPr>
          <p:cNvSpPr txBox="1">
            <a:spLocks/>
          </p:cNvSpPr>
          <p:nvPr/>
        </p:nvSpPr>
        <p:spPr>
          <a:xfrm>
            <a:off x="506070" y="70600"/>
            <a:ext cx="1867488" cy="338554"/>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err="1">
                <a:solidFill>
                  <a:schemeClr val="tx2"/>
                </a:solidFill>
                <a:latin typeface="Roboto Mono"/>
                <a:ea typeface="Roboto Mono"/>
                <a:cs typeface="+mn-cs"/>
              </a:rPr>
              <a:t>sdesktop</a:t>
            </a:r>
            <a:endParaRPr lang="en-US" sz="2000" err="1">
              <a:solidFill>
                <a:schemeClr val="tx2"/>
              </a:solidFill>
              <a:latin typeface="Roboto Mono"/>
              <a:ea typeface="Roboto Mono"/>
              <a:cs typeface="Calibri Light"/>
            </a:endParaRPr>
          </a:p>
        </p:txBody>
      </p:sp>
      <p:sp>
        <p:nvSpPr>
          <p:cNvPr id="4" name="TextBox 3">
            <a:extLst>
              <a:ext uri="{FF2B5EF4-FFF2-40B4-BE49-F238E27FC236}">
                <a16:creationId xmlns:a16="http://schemas.microsoft.com/office/drawing/2014/main" id="{21E47299-8E97-1210-0C34-865C97E23E5C}"/>
              </a:ext>
            </a:extLst>
          </p:cNvPr>
          <p:cNvSpPr txBox="1"/>
          <p:nvPr/>
        </p:nvSpPr>
        <p:spPr>
          <a:xfrm>
            <a:off x="1" y="880576"/>
            <a:ext cx="2729203" cy="49000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200">
                <a:solidFill>
                  <a:srgbClr val="000000"/>
                </a:solidFill>
                <a:latin typeface="Calibri"/>
                <a:cs typeface="Arial"/>
              </a:rPr>
              <a:t>Science is </a:t>
            </a:r>
            <a:r>
              <a:rPr lang="en-US" sz="2200" i="1" u="sng">
                <a:solidFill>
                  <a:srgbClr val="000000"/>
                </a:solidFill>
                <a:latin typeface="Calibri"/>
                <a:cs typeface="Arial"/>
              </a:rPr>
              <a:t>visual</a:t>
            </a:r>
            <a:br>
              <a:rPr lang="en-US" sz="2200" i="1">
                <a:latin typeface="Calibri"/>
                <a:cs typeface="Arial"/>
              </a:rPr>
            </a:br>
            <a:endParaRPr lang="en-US" sz="2200">
              <a:ea typeface="Calibri"/>
              <a:cs typeface="Arial"/>
            </a:endParaRPr>
          </a:p>
          <a:p>
            <a:pPr marL="457200" indent="-457200">
              <a:buFont typeface="Arial,Sans-Serif"/>
              <a:buChar char="•"/>
            </a:pPr>
            <a:r>
              <a:rPr lang="en-US" sz="2200">
                <a:ea typeface="Calibri"/>
                <a:cs typeface="Arial"/>
              </a:rPr>
              <a:t>'desktop':  </a:t>
            </a:r>
            <a:br>
              <a:rPr lang="en-US" sz="2200">
                <a:ea typeface="Calibri"/>
                <a:cs typeface="Arial"/>
              </a:rPr>
            </a:br>
            <a:r>
              <a:rPr lang="en-US" sz="2200">
                <a:ea typeface="+mn-lt"/>
                <a:cs typeface="+mn-lt"/>
              </a:rPr>
              <a:t>successful </a:t>
            </a:r>
            <a:br>
              <a:rPr lang="en-US" sz="2200">
                <a:ea typeface="+mn-lt"/>
                <a:cs typeface="+mn-lt"/>
              </a:rPr>
            </a:br>
            <a:r>
              <a:rPr lang="en-US" sz="2200">
                <a:ea typeface="+mn-lt"/>
                <a:cs typeface="+mn-lt"/>
              </a:rPr>
              <a:t>computing</a:t>
            </a:r>
            <a:br>
              <a:rPr lang="en-US" sz="2200">
                <a:ea typeface="+mn-lt"/>
                <a:cs typeface="+mn-lt"/>
              </a:rPr>
            </a:br>
            <a:r>
              <a:rPr lang="en-US" sz="2200">
                <a:ea typeface="Calibri"/>
                <a:cs typeface="Arial"/>
              </a:rPr>
              <a:t>metaphor</a:t>
            </a:r>
            <a:br>
              <a:rPr lang="en-US" sz="2200">
                <a:ea typeface="Calibri"/>
                <a:cs typeface="Arial"/>
              </a:rPr>
            </a:br>
            <a:endParaRPr lang="en-US" sz="2200">
              <a:ea typeface="Calibri"/>
              <a:cs typeface="Arial"/>
            </a:endParaRPr>
          </a:p>
          <a:p>
            <a:pPr marL="457200" indent="-457200">
              <a:buFont typeface="Arial,Sans-Serif"/>
              <a:buChar char="•"/>
            </a:pPr>
            <a:r>
              <a:rPr lang="en-US" sz="2200">
                <a:ea typeface="Calibri"/>
                <a:cs typeface="Arial"/>
              </a:rPr>
              <a:t>3D molecules</a:t>
            </a:r>
            <a:br>
              <a:rPr lang="en-US" sz="2200">
                <a:ea typeface="Calibri"/>
                <a:cs typeface="Arial"/>
              </a:rPr>
            </a:br>
            <a:endParaRPr lang="en-US" sz="2200">
              <a:ea typeface="Calibri"/>
              <a:cs typeface="Arial"/>
            </a:endParaRPr>
          </a:p>
          <a:p>
            <a:pPr marL="457200" indent="-457200">
              <a:buFont typeface="Arial,Sans-Serif"/>
              <a:buChar char="•"/>
            </a:pPr>
            <a:r>
              <a:rPr lang="en-US" sz="2200">
                <a:ea typeface="Calibri"/>
                <a:cs typeface="Arial"/>
              </a:rPr>
              <a:t>Image analysis </a:t>
            </a:r>
            <a:br>
              <a:rPr lang="en-US" sz="2200">
                <a:ea typeface="Calibri"/>
                <a:cs typeface="Arial"/>
              </a:rPr>
            </a:br>
            <a:r>
              <a:rPr lang="en-US" sz="2200">
                <a:ea typeface="Calibri"/>
                <a:cs typeface="Arial"/>
              </a:rPr>
              <a:t>requires </a:t>
            </a:r>
            <a:br>
              <a:rPr lang="en-US" sz="2200">
                <a:ea typeface="Calibri"/>
                <a:cs typeface="Arial"/>
              </a:rPr>
            </a:br>
            <a:r>
              <a:rPr lang="en-US" sz="2200" b="1" u="sng">
                <a:solidFill>
                  <a:schemeClr val="accent6"/>
                </a:solidFill>
                <a:ea typeface="Calibri"/>
                <a:cs typeface="Arial"/>
              </a:rPr>
              <a:t>user choice</a:t>
            </a:r>
            <a:endParaRPr lang="en-US" sz="650" b="1" u="sng">
              <a:solidFill>
                <a:schemeClr val="accent6"/>
              </a:solidFill>
              <a:ea typeface="Calibri" panose="020F0502020204030204"/>
              <a:cs typeface="Calibri" panose="020F0502020204030204"/>
            </a:endParaRPr>
          </a:p>
          <a:p>
            <a:pPr marL="457200" indent="-457200">
              <a:lnSpc>
                <a:spcPts val="4969"/>
              </a:lnSpc>
              <a:buFont typeface="Arial,Sans-Serif"/>
              <a:buChar char="•"/>
            </a:pPr>
            <a:endParaRPr lang="en-US" sz="2600">
              <a:ea typeface="Calibri"/>
              <a:cs typeface="Arial"/>
            </a:endParaRPr>
          </a:p>
          <a:p>
            <a:pPr algn="ctr"/>
            <a:endParaRPr lang="en-GB">
              <a:ea typeface="Calibri" panose="020F0502020204030204"/>
              <a:cs typeface="Calibri" panose="020F0502020204030204"/>
            </a:endParaRPr>
          </a:p>
        </p:txBody>
      </p:sp>
      <p:pic>
        <p:nvPicPr>
          <p:cNvPr id="6" name="Picture 5" descr="A screenshot of a computer&#10;&#10;AI-generated content may be incorrect.">
            <a:extLst>
              <a:ext uri="{FF2B5EF4-FFF2-40B4-BE49-F238E27FC236}">
                <a16:creationId xmlns:a16="http://schemas.microsoft.com/office/drawing/2014/main" id="{156EFD85-D573-AAAD-AF81-5ECBAE0A4AED}"/>
              </a:ext>
            </a:extLst>
          </p:cNvPr>
          <p:cNvPicPr>
            <a:picLocks noChangeAspect="1"/>
          </p:cNvPicPr>
          <p:nvPr/>
        </p:nvPicPr>
        <p:blipFill>
          <a:blip r:embed="rId2"/>
          <a:stretch>
            <a:fillRect/>
          </a:stretch>
        </p:blipFill>
        <p:spPr>
          <a:xfrm>
            <a:off x="2296290" y="1300454"/>
            <a:ext cx="6849083" cy="3843046"/>
          </a:xfrm>
          <a:prstGeom prst="rect">
            <a:avLst/>
          </a:prstGeom>
        </p:spPr>
      </p:pic>
    </p:spTree>
    <p:extLst>
      <p:ext uri="{BB962C8B-B14F-4D97-AF65-F5344CB8AC3E}">
        <p14:creationId xmlns:p14="http://schemas.microsoft.com/office/powerpoint/2010/main" val="693872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05B7-85CD-77D6-FCA1-2C36F58E8D9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3C94D8-82AA-58AB-6FC7-B2E3811F7E20}"/>
              </a:ext>
            </a:extLst>
          </p:cNvPr>
          <p:cNvSpPr txBox="1">
            <a:spLocks/>
          </p:cNvSpPr>
          <p:nvPr/>
        </p:nvSpPr>
        <p:spPr>
          <a:xfrm>
            <a:off x="124993" y="394783"/>
            <a:ext cx="9078065" cy="52322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2400" dirty="0">
                <a:solidFill>
                  <a:srgbClr val="7030A0"/>
                </a:solidFill>
                <a:latin typeface="Clancy"/>
                <a:ea typeface="+mn-ea"/>
                <a:cs typeface="+mn-cs"/>
              </a:rPr>
              <a:t>Pooled </a:t>
            </a:r>
            <a:r>
              <a:rPr lang="en-US" sz="2400" dirty="0">
                <a:solidFill>
                  <a:schemeClr val="accent1"/>
                </a:solidFill>
                <a:latin typeface="Clancy"/>
                <a:ea typeface="+mn-ea"/>
                <a:cs typeface="+mn-cs"/>
              </a:rPr>
              <a:t>resources</a:t>
            </a:r>
            <a:r>
              <a:rPr lang="en-US" sz="2800" dirty="0">
                <a:latin typeface="Clancy"/>
                <a:ea typeface="+mn-ea"/>
                <a:cs typeface="+mn-cs"/>
              </a:rPr>
              <a:t>:</a:t>
            </a:r>
            <a:r>
              <a:rPr lang="en-US" sz="3200" dirty="0">
                <a:latin typeface="Clancy"/>
                <a:ea typeface="+mn-ea"/>
                <a:cs typeface="+mn-cs"/>
              </a:rPr>
              <a:t> </a:t>
            </a:r>
            <a:r>
              <a:rPr lang="en-US" sz="2400" dirty="0">
                <a:solidFill>
                  <a:schemeClr val="bg1">
                    <a:lumMod val="49000"/>
                  </a:schemeClr>
                </a:solidFill>
                <a:latin typeface="Clancy"/>
                <a:ea typeface="+mn-ea"/>
                <a:cs typeface="+mn-cs"/>
              </a:rPr>
              <a:t>'set-and-forget', 24x7, scalable, </a:t>
            </a:r>
            <a:r>
              <a:rPr lang="en-US" sz="2400" b="1" u="sng" dirty="0">
                <a:latin typeface="Clancy Bold"/>
                <a:ea typeface="+mn-ea"/>
                <a:cs typeface="+mn-cs"/>
              </a:rPr>
              <a:t>powerful</a:t>
            </a:r>
            <a:r>
              <a:rPr lang="en-US" sz="2400" b="1" u="sng" dirty="0">
                <a:solidFill>
                  <a:schemeClr val="bg1">
                    <a:lumMod val="49000"/>
                  </a:schemeClr>
                </a:solidFill>
                <a:latin typeface="Clancy Bold"/>
                <a:ea typeface="+mn-ea"/>
                <a:cs typeface="+mn-cs"/>
              </a:rPr>
              <a:t> </a:t>
            </a:r>
            <a:endParaRPr lang="en-US" sz="2400" b="1" u="sng" dirty="0">
              <a:solidFill>
                <a:schemeClr val="bg1">
                  <a:lumMod val="49000"/>
                </a:schemeClr>
              </a:solidFill>
              <a:ea typeface="Calibri Light"/>
              <a:cs typeface="Calibri Light"/>
            </a:endParaRPr>
          </a:p>
        </p:txBody>
      </p:sp>
      <p:sp>
        <p:nvSpPr>
          <p:cNvPr id="7" name="Title 1">
            <a:extLst>
              <a:ext uri="{FF2B5EF4-FFF2-40B4-BE49-F238E27FC236}">
                <a16:creationId xmlns:a16="http://schemas.microsoft.com/office/drawing/2014/main" id="{05DECE3D-4BEF-3E6C-7CCD-94A0D0F9B228}"/>
              </a:ext>
            </a:extLst>
          </p:cNvPr>
          <p:cNvSpPr txBox="1">
            <a:spLocks/>
          </p:cNvSpPr>
          <p:nvPr/>
        </p:nvSpPr>
        <p:spPr>
          <a:xfrm>
            <a:off x="506070" y="66817"/>
            <a:ext cx="1450448" cy="338554"/>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err="1">
                <a:solidFill>
                  <a:schemeClr val="tx2"/>
                </a:solidFill>
                <a:latin typeface="Roboto Mono"/>
                <a:ea typeface="Roboto Mono"/>
                <a:cs typeface="+mn-cs"/>
              </a:rPr>
              <a:t>sbatch</a:t>
            </a:r>
            <a:endParaRPr lang="en-US" sz="2000" err="1">
              <a:solidFill>
                <a:schemeClr val="tx2"/>
              </a:solidFill>
              <a:latin typeface="Roboto Mono"/>
              <a:ea typeface="Roboto Mono"/>
              <a:cs typeface="Calibri Light"/>
            </a:endParaRPr>
          </a:p>
        </p:txBody>
      </p:sp>
      <p:pic>
        <p:nvPicPr>
          <p:cNvPr id="3" name="Picture 2" descr="A group of people swimming in a pool&#10;&#10;AI-generated content may be incorrect.">
            <a:extLst>
              <a:ext uri="{FF2B5EF4-FFF2-40B4-BE49-F238E27FC236}">
                <a16:creationId xmlns:a16="http://schemas.microsoft.com/office/drawing/2014/main" id="{FE50E699-2D91-BCA7-5A79-867895E77326}"/>
              </a:ext>
            </a:extLst>
          </p:cNvPr>
          <p:cNvPicPr>
            <a:picLocks noChangeAspect="1"/>
          </p:cNvPicPr>
          <p:nvPr/>
        </p:nvPicPr>
        <p:blipFill>
          <a:blip r:embed="rId2"/>
          <a:stretch>
            <a:fillRect/>
          </a:stretch>
        </p:blipFill>
        <p:spPr>
          <a:xfrm>
            <a:off x="4457" y="1772815"/>
            <a:ext cx="5962677" cy="3370685"/>
          </a:xfrm>
          <a:prstGeom prst="rect">
            <a:avLst/>
          </a:prstGeom>
        </p:spPr>
      </p:pic>
      <p:sp>
        <p:nvSpPr>
          <p:cNvPr id="4" name="TextBox 3">
            <a:extLst>
              <a:ext uri="{FF2B5EF4-FFF2-40B4-BE49-F238E27FC236}">
                <a16:creationId xmlns:a16="http://schemas.microsoft.com/office/drawing/2014/main" id="{2F32DB6E-33D3-422A-BF27-6F3A2228E474}"/>
              </a:ext>
            </a:extLst>
          </p:cNvPr>
          <p:cNvSpPr txBox="1"/>
          <p:nvPr/>
        </p:nvSpPr>
        <p:spPr>
          <a:xfrm>
            <a:off x="-48145" y="855351"/>
            <a:ext cx="6512306" cy="93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400" dirty="0">
                <a:solidFill>
                  <a:schemeClr val="accent1"/>
                </a:solidFill>
                <a:ea typeface="Calibri"/>
                <a:cs typeface="Arial"/>
              </a:rPr>
              <a:t>Hardware </a:t>
            </a:r>
            <a:r>
              <a:rPr lang="en-US" sz="2400" dirty="0">
                <a:solidFill>
                  <a:srgbClr val="7030A0"/>
                </a:solidFill>
                <a:ea typeface="Calibri"/>
                <a:cs typeface="Arial"/>
              </a:rPr>
              <a:t>pooled </a:t>
            </a:r>
            <a:r>
              <a:rPr lang="en-US" sz="2400" dirty="0">
                <a:solidFill>
                  <a:srgbClr val="000000"/>
                </a:solidFill>
                <a:ea typeface="+mn-lt"/>
                <a:cs typeface="+mn-lt"/>
              </a:rPr>
              <a:t>—</a:t>
            </a:r>
            <a:r>
              <a:rPr lang="en-US" sz="2400" dirty="0">
                <a:ea typeface="Calibri"/>
                <a:cs typeface="Calibri"/>
              </a:rPr>
              <a:t> </a:t>
            </a:r>
            <a:r>
              <a:rPr lang="en-US" sz="2400" dirty="0">
                <a:ea typeface="Calibri"/>
                <a:cs typeface="Arial"/>
              </a:rPr>
              <a:t>request your bucket</a:t>
            </a:r>
            <a:endParaRPr lang="en-US" sz="2400">
              <a:ea typeface="Calibri" panose="020F0502020204030204"/>
              <a:cs typeface="Calibri" panose="020F0502020204030204"/>
            </a:endParaRPr>
          </a:p>
          <a:p>
            <a:pPr marL="457200" indent="-457200">
              <a:buFont typeface="Arial,Sans-Serif"/>
              <a:buChar char="•"/>
            </a:pPr>
            <a:r>
              <a:rPr lang="en-US" sz="2400" dirty="0">
                <a:ea typeface="Calibri"/>
                <a:cs typeface="Arial"/>
              </a:rPr>
              <a:t>Dip your toe in </a:t>
            </a:r>
            <a:r>
              <a:rPr lang="en-US" sz="2400" u="sng" dirty="0">
                <a:ea typeface="Calibri"/>
                <a:cs typeface="Arial"/>
              </a:rPr>
              <a:t>before</a:t>
            </a:r>
            <a:r>
              <a:rPr lang="en-US" sz="2400" dirty="0">
                <a:ea typeface="Calibri"/>
                <a:cs typeface="Arial"/>
              </a:rPr>
              <a:t> the </a:t>
            </a:r>
            <a:r>
              <a:rPr lang="en-US" sz="2400" err="1">
                <a:ea typeface="Calibri"/>
                <a:cs typeface="Arial"/>
              </a:rPr>
              <a:t>highboard</a:t>
            </a:r>
            <a:endParaRPr lang="en-US" sz="2400">
              <a:ea typeface="Calibri"/>
              <a:cs typeface="Arial"/>
            </a:endParaRPr>
          </a:p>
          <a:p>
            <a:pPr algn="ctr"/>
            <a:endParaRPr lang="en-GB">
              <a:ea typeface="Calibri" panose="020F0502020204030204"/>
              <a:cs typeface="Calibri" panose="020F0502020204030204"/>
            </a:endParaRPr>
          </a:p>
        </p:txBody>
      </p:sp>
      <p:sp>
        <p:nvSpPr>
          <p:cNvPr id="6" name="TextBox 5">
            <a:extLst>
              <a:ext uri="{FF2B5EF4-FFF2-40B4-BE49-F238E27FC236}">
                <a16:creationId xmlns:a16="http://schemas.microsoft.com/office/drawing/2014/main" id="{3254AB57-DBB5-C976-00ED-A1B46F5B9D26}"/>
              </a:ext>
            </a:extLst>
          </p:cNvPr>
          <p:cNvSpPr txBox="1"/>
          <p:nvPr/>
        </p:nvSpPr>
        <p:spPr>
          <a:xfrm>
            <a:off x="0" y="3656434"/>
            <a:ext cx="5959928" cy="875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275"/>
              </a:lnSpc>
            </a:pPr>
            <a:r>
              <a:rPr lang="en-US" sz="2600" dirty="0">
                <a:solidFill>
                  <a:srgbClr val="000000"/>
                </a:solidFill>
                <a:highlight>
                  <a:srgbClr val="C0C0C0"/>
                </a:highlight>
                <a:latin typeface="Calibri"/>
                <a:ea typeface="Arial"/>
                <a:cs typeface="Arial"/>
              </a:rPr>
              <a:t>The scheduler will keep your</a:t>
            </a:r>
            <a:r>
              <a:rPr lang="en-US" sz="2600" b="0" i="0" u="none" strike="noStrike" dirty="0">
                <a:solidFill>
                  <a:srgbClr val="000000"/>
                </a:solidFill>
                <a:highlight>
                  <a:srgbClr val="C0C0C0"/>
                </a:highlight>
                <a:latin typeface="Calibri"/>
                <a:ea typeface="Arial"/>
                <a:cs typeface="Arial"/>
              </a:rPr>
              <a:t> </a:t>
            </a:r>
            <a:r>
              <a:rPr lang="en-US" sz="2600" dirty="0">
                <a:solidFill>
                  <a:srgbClr val="000000"/>
                </a:solidFill>
                <a:highlight>
                  <a:srgbClr val="C0C0C0"/>
                </a:highlight>
                <a:latin typeface="Calibri"/>
                <a:ea typeface="Arial"/>
                <a:cs typeface="Arial"/>
              </a:rPr>
              <a:t>job in its lane</a:t>
            </a:r>
            <a:endParaRPr lang="en-US" sz="2600" b="0" i="0" dirty="0">
              <a:highlight>
                <a:srgbClr val="C0C0C0"/>
              </a:highlight>
              <a:latin typeface="Calibri"/>
              <a:ea typeface="Arial"/>
              <a:cs typeface="Arial"/>
            </a:endParaRPr>
          </a:p>
          <a:p>
            <a:pPr algn="ctr"/>
            <a:endParaRPr lang="en-GB" dirty="0"/>
          </a:p>
        </p:txBody>
      </p:sp>
      <p:sp>
        <p:nvSpPr>
          <p:cNvPr id="8" name="TextBox 7">
            <a:extLst>
              <a:ext uri="{FF2B5EF4-FFF2-40B4-BE49-F238E27FC236}">
                <a16:creationId xmlns:a16="http://schemas.microsoft.com/office/drawing/2014/main" id="{28BEFB06-C5C2-1E7F-D59C-8D727F213446}"/>
              </a:ext>
            </a:extLst>
          </p:cNvPr>
          <p:cNvSpPr txBox="1"/>
          <p:nvPr/>
        </p:nvSpPr>
        <p:spPr>
          <a:xfrm>
            <a:off x="5965758" y="1102179"/>
            <a:ext cx="3417336" cy="31425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Sans-Serif"/>
              <a:buChar char="•"/>
            </a:pPr>
            <a:r>
              <a:rPr lang="en-US" sz="2600">
                <a:ea typeface="Calibri"/>
                <a:cs typeface="Arial"/>
              </a:rPr>
              <a:t>Testing </a:t>
            </a:r>
            <a:r>
              <a:rPr lang="en-US" sz="2000">
                <a:ea typeface="Calibri"/>
                <a:cs typeface="Arial"/>
              </a:rPr>
              <a:t>(start small)</a:t>
            </a:r>
            <a:r>
              <a:rPr lang="en-US" sz="2600">
                <a:ea typeface="Calibri"/>
                <a:cs typeface="Arial"/>
              </a:rPr>
              <a:t>:</a:t>
            </a:r>
          </a:p>
          <a:p>
            <a:pPr marL="628650" lvl="1" indent="-457200">
              <a:lnSpc>
                <a:spcPct val="150000"/>
              </a:lnSpc>
              <a:buFont typeface="Courier New"/>
              <a:buChar char="o"/>
            </a:pPr>
            <a:r>
              <a:rPr lang="en-US" sz="1800">
                <a:solidFill>
                  <a:schemeClr val="accent1"/>
                </a:solidFill>
                <a:ea typeface="Calibri"/>
                <a:cs typeface="Arial"/>
              </a:rPr>
              <a:t>Mem</a:t>
            </a:r>
            <a:r>
              <a:rPr lang="en-US" sz="1800">
                <a:ea typeface="Calibri"/>
                <a:cs typeface="Arial"/>
              </a:rPr>
              <a:t>ory</a:t>
            </a:r>
          </a:p>
          <a:p>
            <a:pPr marL="628650" lvl="1" indent="-457200">
              <a:lnSpc>
                <a:spcPct val="150000"/>
              </a:lnSpc>
              <a:buFont typeface="Courier New"/>
              <a:buChar char="o"/>
            </a:pPr>
            <a:r>
              <a:rPr lang="en-US" sz="1800">
                <a:solidFill>
                  <a:schemeClr val="accent1"/>
                </a:solidFill>
                <a:ea typeface="Calibri"/>
                <a:cs typeface="Arial"/>
              </a:rPr>
              <a:t>Time</a:t>
            </a:r>
            <a:r>
              <a:rPr lang="en-US" sz="1800">
                <a:solidFill>
                  <a:srgbClr val="000000"/>
                </a:solidFill>
                <a:ea typeface="Calibri"/>
                <a:cs typeface="Arial"/>
              </a:rPr>
              <a:t> per data size</a:t>
            </a:r>
          </a:p>
          <a:p>
            <a:pPr marL="628650" lvl="1" indent="-457200">
              <a:lnSpc>
                <a:spcPct val="150000"/>
              </a:lnSpc>
              <a:buFont typeface="Courier New"/>
              <a:buChar char="o"/>
            </a:pPr>
            <a:r>
              <a:rPr lang="en-US" sz="1800">
                <a:solidFill>
                  <a:schemeClr val="accent1"/>
                </a:solidFill>
                <a:ea typeface="Calibri"/>
                <a:cs typeface="Arial"/>
              </a:rPr>
              <a:t>CPU</a:t>
            </a:r>
            <a:r>
              <a:rPr lang="en-US" sz="1800">
                <a:ea typeface="Calibri"/>
                <a:cs typeface="Arial"/>
              </a:rPr>
              <a:t> cores</a:t>
            </a:r>
          </a:p>
          <a:p>
            <a:pPr marL="628650" lvl="1" indent="-457200">
              <a:lnSpc>
                <a:spcPct val="150000"/>
              </a:lnSpc>
              <a:buFont typeface="Courier New"/>
              <a:buChar char="o"/>
            </a:pPr>
            <a:r>
              <a:rPr lang="en-US" sz="1800">
                <a:solidFill>
                  <a:schemeClr val="accent1"/>
                </a:solidFill>
                <a:ea typeface="Calibri"/>
                <a:cs typeface="Arial"/>
              </a:rPr>
              <a:t>GPU</a:t>
            </a:r>
            <a:r>
              <a:rPr lang="en-US" sz="1800">
                <a:ea typeface="Calibri"/>
                <a:cs typeface="Arial"/>
              </a:rPr>
              <a:t> processing</a:t>
            </a:r>
          </a:p>
          <a:p>
            <a:pPr marL="628650" lvl="1" indent="-457200">
              <a:lnSpc>
                <a:spcPct val="150000"/>
              </a:lnSpc>
              <a:buFont typeface="Courier New"/>
              <a:buChar char="o"/>
            </a:pPr>
            <a:endParaRPr lang="en-US" sz="1800">
              <a:ea typeface="Calibri"/>
              <a:cs typeface="Arial"/>
            </a:endParaRPr>
          </a:p>
          <a:p>
            <a:pPr lvl="1">
              <a:lnSpc>
                <a:spcPct val="150000"/>
              </a:lnSpc>
            </a:pPr>
            <a:r>
              <a:rPr lang="en-US" sz="1800">
                <a:ea typeface="Calibri"/>
                <a:cs typeface="Arial"/>
              </a:rPr>
              <a:t>Trial in an </a:t>
            </a:r>
            <a:r>
              <a:rPr lang="en-US" sz="1800">
                <a:solidFill>
                  <a:schemeClr val="accent2"/>
                </a:solidFill>
                <a:ea typeface="Calibri"/>
                <a:cs typeface="Arial"/>
              </a:rPr>
              <a:t>interactive</a:t>
            </a:r>
            <a:r>
              <a:rPr lang="en-US" sz="1800">
                <a:ea typeface="Calibri"/>
                <a:cs typeface="Arial"/>
              </a:rPr>
              <a:t> job</a:t>
            </a:r>
          </a:p>
        </p:txBody>
      </p:sp>
    </p:spTree>
    <p:extLst>
      <p:ext uri="{BB962C8B-B14F-4D97-AF65-F5344CB8AC3E}">
        <p14:creationId xmlns:p14="http://schemas.microsoft.com/office/powerpoint/2010/main" val="161804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7E5D0-02DF-2A28-F215-E560053793C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38FDFD0-5892-A41A-1D24-26231781509F}"/>
              </a:ext>
            </a:extLst>
          </p:cNvPr>
          <p:cNvSpPr txBox="1">
            <a:spLocks/>
          </p:cNvSpPr>
          <p:nvPr/>
        </p:nvSpPr>
        <p:spPr>
          <a:xfrm>
            <a:off x="67447" y="291582"/>
            <a:ext cx="9078065" cy="52322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2400">
                <a:solidFill>
                  <a:schemeClr val="accent2"/>
                </a:solidFill>
                <a:latin typeface="Clancy"/>
                <a:ea typeface="+mn-ea"/>
                <a:cs typeface="+mn-cs"/>
              </a:rPr>
              <a:t>Interactive </a:t>
            </a:r>
            <a:r>
              <a:rPr lang="en-US" sz="2400">
                <a:latin typeface="Clancy"/>
                <a:ea typeface="+mn-ea"/>
                <a:cs typeface="+mn-cs"/>
              </a:rPr>
              <a:t>requests</a:t>
            </a:r>
            <a:r>
              <a:rPr lang="en-US" sz="2800">
                <a:solidFill>
                  <a:srgbClr val="000000"/>
                </a:solidFill>
                <a:latin typeface="Clancy"/>
                <a:ea typeface="+mn-ea"/>
                <a:cs typeface="+mn-cs"/>
              </a:rPr>
              <a:t>:</a:t>
            </a:r>
            <a:r>
              <a:rPr lang="en-US" sz="3200">
                <a:solidFill>
                  <a:schemeClr val="bg1">
                    <a:lumMod val="49000"/>
                  </a:schemeClr>
                </a:solidFill>
                <a:latin typeface="Clancy"/>
                <a:ea typeface="+mn-ea"/>
                <a:cs typeface="+mn-cs"/>
              </a:rPr>
              <a:t> </a:t>
            </a:r>
            <a:r>
              <a:rPr lang="en-US" sz="2400">
                <a:solidFill>
                  <a:schemeClr val="bg1">
                    <a:lumMod val="49000"/>
                  </a:schemeClr>
                </a:solidFill>
                <a:latin typeface="Clancy"/>
                <a:ea typeface="+mn-ea"/>
                <a:cs typeface="+mn-cs"/>
              </a:rPr>
              <a:t>testing, debugging, trials, flexible</a:t>
            </a:r>
            <a:endParaRPr lang="en-US" sz="2400">
              <a:solidFill>
                <a:schemeClr val="bg1">
                  <a:lumMod val="49000"/>
                </a:schemeClr>
              </a:solidFill>
              <a:latin typeface="Clancy"/>
              <a:ea typeface="Calibri Light"/>
              <a:cs typeface="Calibri Light"/>
            </a:endParaRPr>
          </a:p>
        </p:txBody>
      </p:sp>
      <p:sp>
        <p:nvSpPr>
          <p:cNvPr id="7" name="Title 1">
            <a:extLst>
              <a:ext uri="{FF2B5EF4-FFF2-40B4-BE49-F238E27FC236}">
                <a16:creationId xmlns:a16="http://schemas.microsoft.com/office/drawing/2014/main" id="{A2333E7F-B9E5-1112-0666-4DCA2FC96353}"/>
              </a:ext>
            </a:extLst>
          </p:cNvPr>
          <p:cNvSpPr txBox="1">
            <a:spLocks/>
          </p:cNvSpPr>
          <p:nvPr/>
        </p:nvSpPr>
        <p:spPr>
          <a:xfrm>
            <a:off x="96752" y="82262"/>
            <a:ext cx="2408096" cy="338554"/>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err="1">
                <a:solidFill>
                  <a:schemeClr val="tx2"/>
                </a:solidFill>
                <a:latin typeface="Roboto Mono"/>
                <a:ea typeface="Roboto Mono"/>
                <a:cs typeface="+mn-cs"/>
              </a:rPr>
              <a:t>sinteractive</a:t>
            </a:r>
            <a:endParaRPr lang="en-US" sz="2000" err="1">
              <a:solidFill>
                <a:schemeClr val="tx2"/>
              </a:solidFill>
              <a:latin typeface="Roboto Mono"/>
              <a:ea typeface="Roboto Mono"/>
            </a:endParaRPr>
          </a:p>
        </p:txBody>
      </p:sp>
      <p:sp>
        <p:nvSpPr>
          <p:cNvPr id="2" name="TextBox 1">
            <a:extLst>
              <a:ext uri="{FF2B5EF4-FFF2-40B4-BE49-F238E27FC236}">
                <a16:creationId xmlns:a16="http://schemas.microsoft.com/office/drawing/2014/main" id="{FE6E0ED6-47DD-1EA5-1AE2-5CD3F4E995DF}"/>
              </a:ext>
            </a:extLst>
          </p:cNvPr>
          <p:cNvSpPr txBox="1"/>
          <p:nvPr/>
        </p:nvSpPr>
        <p:spPr>
          <a:xfrm>
            <a:off x="5833" y="956388"/>
            <a:ext cx="9849626" cy="12821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969"/>
              </a:lnSpc>
            </a:pPr>
            <a:r>
              <a:rPr lang="en-US" sz="2000">
                <a:solidFill>
                  <a:srgbClr val="000000"/>
                </a:solidFill>
                <a:latin typeface="Calibri"/>
                <a:ea typeface="Arial"/>
                <a:cs typeface="Arial"/>
              </a:rPr>
              <a:t>Interactive jobs give you a '</a:t>
            </a:r>
            <a:r>
              <a:rPr lang="en-US" sz="2000">
                <a:solidFill>
                  <a:schemeClr val="accent2"/>
                </a:solidFill>
                <a:latin typeface="Calibri"/>
                <a:ea typeface="Arial"/>
                <a:cs typeface="Arial"/>
              </a:rPr>
              <a:t>live</a:t>
            </a:r>
            <a:r>
              <a:rPr lang="en-US" sz="2000">
                <a:solidFill>
                  <a:srgbClr val="000000"/>
                </a:solidFill>
                <a:latin typeface="Calibri"/>
                <a:ea typeface="Arial"/>
                <a:cs typeface="Arial"/>
              </a:rPr>
              <a:t>' terminal while still contained in its lane.</a:t>
            </a:r>
          </a:p>
          <a:p>
            <a:pPr>
              <a:lnSpc>
                <a:spcPts val="4969"/>
              </a:lnSpc>
            </a:pPr>
            <a:r>
              <a:rPr lang="en-US" sz="2000">
                <a:ea typeface="Calibri"/>
                <a:cs typeface="Arial"/>
              </a:rPr>
              <a:t>Great for anything you haven't figured out yet.</a:t>
            </a:r>
          </a:p>
        </p:txBody>
      </p:sp>
      <p:pic>
        <p:nvPicPr>
          <p:cNvPr id="4" name="Picture 3" descr="A blue and white background with white text&#10;&#10;AI-generated content may be incorrect.">
            <a:extLst>
              <a:ext uri="{FF2B5EF4-FFF2-40B4-BE49-F238E27FC236}">
                <a16:creationId xmlns:a16="http://schemas.microsoft.com/office/drawing/2014/main" id="{D2EE51AA-1EF1-F564-AB96-C1F4595EB017}"/>
              </a:ext>
            </a:extLst>
          </p:cNvPr>
          <p:cNvPicPr>
            <a:picLocks noChangeAspect="1"/>
          </p:cNvPicPr>
          <p:nvPr/>
        </p:nvPicPr>
        <p:blipFill>
          <a:blip r:embed="rId2"/>
          <a:stretch>
            <a:fillRect/>
          </a:stretch>
        </p:blipFill>
        <p:spPr>
          <a:xfrm>
            <a:off x="133253" y="2165189"/>
            <a:ext cx="5343525" cy="638175"/>
          </a:xfrm>
          <a:prstGeom prst="rect">
            <a:avLst/>
          </a:prstGeom>
        </p:spPr>
      </p:pic>
      <p:sp>
        <p:nvSpPr>
          <p:cNvPr id="6" name="TextBox 5">
            <a:extLst>
              <a:ext uri="{FF2B5EF4-FFF2-40B4-BE49-F238E27FC236}">
                <a16:creationId xmlns:a16="http://schemas.microsoft.com/office/drawing/2014/main" id="{B58871E8-BC65-5BC5-F717-E4C00904EDA5}"/>
              </a:ext>
            </a:extLst>
          </p:cNvPr>
          <p:cNvSpPr txBox="1"/>
          <p:nvPr/>
        </p:nvSpPr>
        <p:spPr>
          <a:xfrm>
            <a:off x="0" y="2834173"/>
            <a:ext cx="9849626" cy="12821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969"/>
              </a:lnSpc>
            </a:pPr>
            <a:r>
              <a:rPr lang="en-US" sz="2000" dirty="0">
                <a:solidFill>
                  <a:srgbClr val="000000"/>
                </a:solidFill>
                <a:latin typeface="Calibri"/>
                <a:cs typeface="Arial"/>
              </a:rPr>
              <a:t>The graphical </a:t>
            </a:r>
            <a:r>
              <a:rPr lang="en-US" sz="2000" dirty="0" err="1">
                <a:solidFill>
                  <a:schemeClr val="accent6"/>
                </a:solidFill>
                <a:latin typeface="Calibri"/>
                <a:cs typeface="Arial"/>
              </a:rPr>
              <a:t>sdesktop</a:t>
            </a:r>
            <a:r>
              <a:rPr lang="en-US" sz="2000" dirty="0">
                <a:solidFill>
                  <a:schemeClr val="accent6"/>
                </a:solidFill>
                <a:latin typeface="Calibri"/>
                <a:cs typeface="Arial"/>
              </a:rPr>
              <a:t> </a:t>
            </a:r>
            <a:r>
              <a:rPr lang="en-US" sz="2000" dirty="0">
                <a:solidFill>
                  <a:srgbClr val="000000"/>
                </a:solidFill>
                <a:latin typeface="Calibri"/>
                <a:cs typeface="Arial"/>
              </a:rPr>
              <a:t>is still contained inside an interactive job.</a:t>
            </a:r>
            <a:endParaRPr lang="en-US" dirty="0"/>
          </a:p>
          <a:p>
            <a:pPr>
              <a:lnSpc>
                <a:spcPts val="4969"/>
              </a:lnSpc>
            </a:pPr>
            <a:r>
              <a:rPr lang="en-US" sz="2000" dirty="0">
                <a:ea typeface="Calibri"/>
                <a:cs typeface="Arial"/>
              </a:rPr>
              <a:t>Once constructed, </a:t>
            </a:r>
            <a:r>
              <a:rPr lang="en-US" sz="2000" u="sng" dirty="0">
                <a:ea typeface="Calibri"/>
                <a:cs typeface="Arial"/>
              </a:rPr>
              <a:t>hand your job off to the </a:t>
            </a:r>
            <a:r>
              <a:rPr lang="en-US" sz="2000" u="sng" dirty="0">
                <a:solidFill>
                  <a:schemeClr val="accent2"/>
                </a:solidFill>
                <a:ea typeface="Calibri"/>
                <a:cs typeface="Arial"/>
              </a:rPr>
              <a:t>scheduler</a:t>
            </a:r>
            <a:r>
              <a:rPr lang="en-US" sz="2000" dirty="0">
                <a:ea typeface="Calibri"/>
                <a:cs typeface="Arial"/>
              </a:rPr>
              <a:t>.</a:t>
            </a:r>
          </a:p>
        </p:txBody>
      </p:sp>
      <p:sp>
        <p:nvSpPr>
          <p:cNvPr id="8" name="TextBox 7">
            <a:extLst>
              <a:ext uri="{FF2B5EF4-FFF2-40B4-BE49-F238E27FC236}">
                <a16:creationId xmlns:a16="http://schemas.microsoft.com/office/drawing/2014/main" id="{59671440-FCEF-4BFD-5B30-3D486D6B4517}"/>
              </a:ext>
            </a:extLst>
          </p:cNvPr>
          <p:cNvSpPr txBox="1"/>
          <p:nvPr/>
        </p:nvSpPr>
        <p:spPr>
          <a:xfrm>
            <a:off x="5833" y="4105467"/>
            <a:ext cx="5452575" cy="636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4969"/>
              </a:lnSpc>
            </a:pPr>
            <a:r>
              <a:rPr lang="en-US" sz="2400" i="1">
                <a:solidFill>
                  <a:srgbClr val="000000"/>
                </a:solidFill>
                <a:latin typeface="Seaford Display"/>
                <a:cs typeface="Arial"/>
              </a:rPr>
              <a:t>A watched pot never boils</a:t>
            </a:r>
            <a:endParaRPr lang="en-US" sz="2400" i="1">
              <a:latin typeface="Seaford Display"/>
            </a:endParaRPr>
          </a:p>
        </p:txBody>
      </p:sp>
    </p:spTree>
    <p:extLst>
      <p:ext uri="{BB962C8B-B14F-4D97-AF65-F5344CB8AC3E}">
        <p14:creationId xmlns:p14="http://schemas.microsoft.com/office/powerpoint/2010/main" val="182235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B158-F449-1ACF-3CB6-7CF984485A9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ABFEAF2-8627-8A06-262C-A1C2E62196B1}"/>
              </a:ext>
            </a:extLst>
          </p:cNvPr>
          <p:cNvSpPr txBox="1">
            <a:spLocks/>
          </p:cNvSpPr>
          <p:nvPr/>
        </p:nvSpPr>
        <p:spPr>
          <a:xfrm>
            <a:off x="67447" y="338989"/>
            <a:ext cx="9078065" cy="369332"/>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2200" dirty="0">
                <a:solidFill>
                  <a:schemeClr val="accent1"/>
                </a:solidFill>
                <a:latin typeface="Clancy"/>
                <a:ea typeface="+mn-ea"/>
                <a:cs typeface="+mn-cs"/>
              </a:rPr>
              <a:t>Resource </a:t>
            </a:r>
            <a:r>
              <a:rPr lang="en-US" sz="2200" dirty="0">
                <a:latin typeface="Clancy"/>
                <a:ea typeface="+mn-ea"/>
                <a:cs typeface="+mn-cs"/>
              </a:rPr>
              <a:t>requests</a:t>
            </a:r>
            <a:r>
              <a:rPr lang="en-US" sz="2200" dirty="0">
                <a:solidFill>
                  <a:srgbClr val="000000"/>
                </a:solidFill>
                <a:latin typeface="Clancy"/>
                <a:ea typeface="+mn-ea"/>
                <a:cs typeface="+mn-cs"/>
              </a:rPr>
              <a:t>: </a:t>
            </a:r>
            <a:r>
              <a:rPr lang="en-US" sz="2200" dirty="0">
                <a:solidFill>
                  <a:schemeClr val="bg1">
                    <a:lumMod val="49000"/>
                  </a:schemeClr>
                </a:solidFill>
                <a:latin typeface="Clancy"/>
                <a:ea typeface="+mn-ea"/>
                <a:cs typeface="+mn-cs"/>
              </a:rPr>
              <a:t>job </a:t>
            </a:r>
            <a:r>
              <a:rPr lang="en-US" sz="2200" dirty="0">
                <a:solidFill>
                  <a:schemeClr val="accent1"/>
                </a:solidFill>
                <a:latin typeface="Clancy"/>
                <a:ea typeface="+mn-ea"/>
                <a:cs typeface="+mn-cs"/>
              </a:rPr>
              <a:t>time</a:t>
            </a:r>
            <a:r>
              <a:rPr lang="en-US" sz="2200" dirty="0">
                <a:solidFill>
                  <a:schemeClr val="bg1">
                    <a:lumMod val="49000"/>
                  </a:schemeClr>
                </a:solidFill>
                <a:latin typeface="Clancy"/>
                <a:ea typeface="+mn-ea"/>
                <a:cs typeface="+mn-cs"/>
              </a:rPr>
              <a:t>, </a:t>
            </a:r>
            <a:r>
              <a:rPr lang="en-US" sz="2200" dirty="0">
                <a:solidFill>
                  <a:schemeClr val="accent1"/>
                </a:solidFill>
                <a:latin typeface="Clancy"/>
                <a:ea typeface="+mn-ea"/>
                <a:cs typeface="+mn-cs"/>
              </a:rPr>
              <a:t>mem</a:t>
            </a:r>
            <a:r>
              <a:rPr lang="en-US" sz="2200" dirty="0">
                <a:solidFill>
                  <a:schemeClr val="bg1">
                    <a:lumMod val="49000"/>
                  </a:schemeClr>
                </a:solidFill>
                <a:latin typeface="Clancy"/>
                <a:ea typeface="+mn-ea"/>
                <a:cs typeface="+mn-cs"/>
              </a:rPr>
              <a:t>ory, </a:t>
            </a:r>
            <a:r>
              <a:rPr lang="en-US" sz="2200" err="1">
                <a:solidFill>
                  <a:schemeClr val="accent1"/>
                </a:solidFill>
                <a:latin typeface="Clancy"/>
                <a:ea typeface="+mn-ea"/>
                <a:cs typeface="+mn-cs"/>
              </a:rPr>
              <a:t>cpus</a:t>
            </a:r>
            <a:r>
              <a:rPr lang="en-US" sz="2200" dirty="0">
                <a:solidFill>
                  <a:schemeClr val="bg1">
                    <a:lumMod val="49000"/>
                  </a:schemeClr>
                </a:solidFill>
                <a:latin typeface="Clancy"/>
                <a:ea typeface="+mn-ea"/>
                <a:cs typeface="+mn-cs"/>
              </a:rPr>
              <a:t>, </a:t>
            </a:r>
            <a:r>
              <a:rPr lang="en-US" sz="2200" err="1">
                <a:solidFill>
                  <a:schemeClr val="accent1"/>
                </a:solidFill>
                <a:latin typeface="Clancy"/>
                <a:ea typeface="+mn-ea"/>
                <a:cs typeface="+mn-cs"/>
              </a:rPr>
              <a:t>gpu</a:t>
            </a:r>
            <a:r>
              <a:rPr lang="en-US" sz="2200" err="1">
                <a:solidFill>
                  <a:schemeClr val="bg1">
                    <a:lumMod val="49000"/>
                  </a:schemeClr>
                </a:solidFill>
                <a:latin typeface="Clancy"/>
                <a:ea typeface="+mn-ea"/>
                <a:cs typeface="+mn-cs"/>
              </a:rPr>
              <a:t>s</a:t>
            </a:r>
            <a:r>
              <a:rPr lang="en-US" sz="2200" dirty="0">
                <a:solidFill>
                  <a:schemeClr val="bg1">
                    <a:lumMod val="49000"/>
                  </a:schemeClr>
                </a:solidFill>
                <a:latin typeface="Clancy"/>
                <a:ea typeface="+mn-ea"/>
                <a:cs typeface="+mn-cs"/>
              </a:rPr>
              <a:t> </a:t>
            </a:r>
            <a:endParaRPr lang="en-US" sz="2200">
              <a:solidFill>
                <a:schemeClr val="bg1">
                  <a:lumMod val="49000"/>
                </a:schemeClr>
              </a:solidFill>
              <a:latin typeface="Clancy"/>
              <a:ea typeface="Calibri Light"/>
              <a:cs typeface="Calibri Light"/>
            </a:endParaRPr>
          </a:p>
        </p:txBody>
      </p:sp>
      <p:pic>
        <p:nvPicPr>
          <p:cNvPr id="6" name="Picture 5" descr="https://upload.wikimedia.org/wikipedia/commons/d/d3/Google%27s_First_Production_Server_%281999%29_detail_of_networking_-_Computer_History_Museum_%282007-11-10_23.06.09_by_Carlo_Nardone%29.jpg">
            <a:extLst>
              <a:ext uri="{FF2B5EF4-FFF2-40B4-BE49-F238E27FC236}">
                <a16:creationId xmlns:a16="http://schemas.microsoft.com/office/drawing/2014/main" id="{C45205D4-CE05-AC1C-AB6C-0A4391667E83}"/>
              </a:ext>
            </a:extLst>
          </p:cNvPr>
          <p:cNvPicPr>
            <a:picLocks noChangeAspect="1"/>
          </p:cNvPicPr>
          <p:nvPr/>
        </p:nvPicPr>
        <p:blipFill>
          <a:blip r:embed="rId2"/>
          <a:stretch>
            <a:fillRect/>
          </a:stretch>
        </p:blipFill>
        <p:spPr>
          <a:xfrm>
            <a:off x="186613" y="705627"/>
            <a:ext cx="5195985" cy="3872205"/>
          </a:xfrm>
          <a:prstGeom prst="rect">
            <a:avLst/>
          </a:prstGeom>
        </p:spPr>
      </p:pic>
      <p:sp>
        <p:nvSpPr>
          <p:cNvPr id="8" name="TextBox 7">
            <a:extLst>
              <a:ext uri="{FF2B5EF4-FFF2-40B4-BE49-F238E27FC236}">
                <a16:creationId xmlns:a16="http://schemas.microsoft.com/office/drawing/2014/main" id="{14E47E5C-2D00-56CF-9999-75F8EAC22B95}"/>
              </a:ext>
            </a:extLst>
          </p:cNvPr>
          <p:cNvSpPr txBox="1"/>
          <p:nvPr/>
        </p:nvSpPr>
        <p:spPr>
          <a:xfrm>
            <a:off x="69980" y="4641980"/>
            <a:ext cx="4572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50" b="1"/>
              <a:t>Source</a:t>
            </a:r>
            <a:r>
              <a:rPr lang="en-US" sz="650"/>
              <a:t>: Carlo Nardone, </a:t>
            </a:r>
            <a:r>
              <a:rPr lang="en-US" sz="650">
                <a:hlinkClick r:id="rId3"/>
              </a:rPr>
              <a:t>Computer Museum: First Google Cluster rack (detail of networking)</a:t>
            </a:r>
            <a:endParaRPr lang="en-US" sz="650"/>
          </a:p>
          <a:p>
            <a:endParaRPr lang="en-US" sz="650">
              <a:ea typeface="Calibri"/>
              <a:cs typeface="Calibri"/>
            </a:endParaRPr>
          </a:p>
          <a:p>
            <a:pPr algn="ctr"/>
            <a:endParaRPr lang="en-GB"/>
          </a:p>
        </p:txBody>
      </p:sp>
      <p:sp>
        <p:nvSpPr>
          <p:cNvPr id="12" name="TextBox 11">
            <a:extLst>
              <a:ext uri="{FF2B5EF4-FFF2-40B4-BE49-F238E27FC236}">
                <a16:creationId xmlns:a16="http://schemas.microsoft.com/office/drawing/2014/main" id="{3F9F06F0-96E7-1056-0DC5-8E6A3D5E3772}"/>
              </a:ext>
            </a:extLst>
          </p:cNvPr>
          <p:cNvSpPr txBox="1"/>
          <p:nvPr/>
        </p:nvSpPr>
        <p:spPr>
          <a:xfrm>
            <a:off x="5540049" y="1020536"/>
            <a:ext cx="3533968" cy="3727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Sans-Serif"/>
              <a:buChar char="•"/>
            </a:pPr>
            <a:r>
              <a:rPr lang="en-US" sz="2000" dirty="0">
                <a:ea typeface="Calibri"/>
                <a:cs typeface="Arial"/>
              </a:rPr>
              <a:t>Don't worry about model </a:t>
            </a:r>
            <a:r>
              <a:rPr lang="en-US" sz="2000" dirty="0">
                <a:ea typeface="Calibri"/>
                <a:cs typeface="Calibri"/>
              </a:rPr>
              <a:t>compatibility</a:t>
            </a:r>
          </a:p>
          <a:p>
            <a:pPr marL="628650" lvl="1" indent="-457200">
              <a:buFont typeface="Courier New"/>
              <a:buChar char="o"/>
            </a:pPr>
            <a:r>
              <a:rPr lang="en-US" sz="2000" dirty="0">
                <a:solidFill>
                  <a:srgbClr val="000000"/>
                </a:solidFill>
                <a:ea typeface="Calibri"/>
                <a:cs typeface="Arial"/>
              </a:rPr>
              <a:t>That's for the computer engineers</a:t>
            </a:r>
            <a:br>
              <a:rPr lang="en-US" sz="2600" dirty="0">
                <a:ea typeface="Calibri"/>
                <a:cs typeface="Arial"/>
              </a:rPr>
            </a:br>
            <a:endParaRPr lang="en-US" sz="2600">
              <a:solidFill>
                <a:srgbClr val="000000"/>
              </a:solidFill>
              <a:ea typeface="Calibri"/>
              <a:cs typeface="Arial"/>
            </a:endParaRPr>
          </a:p>
          <a:p>
            <a:pPr marL="457200" indent="-457200">
              <a:buFont typeface="Arial,Sans-Serif"/>
              <a:buChar char="•"/>
            </a:pPr>
            <a:r>
              <a:rPr lang="en-US" sz="2600" dirty="0">
                <a:solidFill>
                  <a:srgbClr val="000000"/>
                </a:solidFill>
                <a:ea typeface="Calibri"/>
                <a:cs typeface="Arial"/>
              </a:rPr>
              <a:t>Think about how </a:t>
            </a:r>
            <a:r>
              <a:rPr lang="en-US" sz="2600" dirty="0">
                <a:solidFill>
                  <a:schemeClr val="accent6"/>
                </a:solidFill>
                <a:ea typeface="Calibri"/>
                <a:cs typeface="Arial"/>
              </a:rPr>
              <a:t>your </a:t>
            </a:r>
            <a:r>
              <a:rPr lang="en-US" sz="2600" u="sng" dirty="0">
                <a:solidFill>
                  <a:schemeClr val="accent6"/>
                </a:solidFill>
                <a:ea typeface="Calibri"/>
                <a:cs typeface="Arial"/>
              </a:rPr>
              <a:t>science</a:t>
            </a:r>
            <a:r>
              <a:rPr lang="en-US" sz="2600" dirty="0">
                <a:solidFill>
                  <a:srgbClr val="000000"/>
                </a:solidFill>
                <a:ea typeface="Calibri"/>
                <a:cs typeface="Arial"/>
              </a:rPr>
              <a:t>:</a:t>
            </a:r>
          </a:p>
          <a:p>
            <a:pPr marL="628650" lvl="1" indent="-457200">
              <a:lnSpc>
                <a:spcPct val="150000"/>
              </a:lnSpc>
              <a:buFont typeface="Courier New"/>
              <a:buChar char="o"/>
            </a:pPr>
            <a:r>
              <a:rPr lang="en-US" sz="1800" dirty="0">
                <a:solidFill>
                  <a:schemeClr val="accent1"/>
                </a:solidFill>
                <a:ea typeface="Calibri"/>
                <a:cs typeface="Arial"/>
              </a:rPr>
              <a:t>Scales – </a:t>
            </a:r>
            <a:r>
              <a:rPr lang="en-US" sz="1800" dirty="0">
                <a:ea typeface="Calibri"/>
                <a:cs typeface="Arial"/>
              </a:rPr>
              <a:t>doubles, squared?</a:t>
            </a:r>
          </a:p>
          <a:p>
            <a:pPr marL="628650" lvl="1" indent="-457200">
              <a:lnSpc>
                <a:spcPct val="150000"/>
              </a:lnSpc>
              <a:buFont typeface="Courier New"/>
              <a:buChar char="o"/>
            </a:pPr>
            <a:r>
              <a:rPr lang="en-US" sz="1800" dirty="0">
                <a:solidFill>
                  <a:schemeClr val="accent1"/>
                </a:solidFill>
                <a:ea typeface="Calibri"/>
                <a:cs typeface="Calibri"/>
              </a:rPr>
              <a:t>Runs – </a:t>
            </a:r>
            <a:r>
              <a:rPr lang="en-US" sz="1800" dirty="0">
                <a:ea typeface="Calibri"/>
                <a:cs typeface="Arial"/>
              </a:rPr>
              <a:t>Parallel, sequential?</a:t>
            </a:r>
          </a:p>
          <a:p>
            <a:pPr marL="628650" lvl="1" indent="-457200">
              <a:lnSpc>
                <a:spcPct val="150000"/>
              </a:lnSpc>
              <a:buFont typeface="Courier New"/>
              <a:buChar char="o"/>
            </a:pPr>
            <a:r>
              <a:rPr lang="en-US" sz="1800" dirty="0">
                <a:solidFill>
                  <a:schemeClr val="accent1"/>
                </a:solidFill>
                <a:ea typeface="Calibri"/>
                <a:cs typeface="Calibri"/>
              </a:rPr>
              <a:t>Size – </a:t>
            </a:r>
            <a:r>
              <a:rPr lang="en-US" sz="1800" dirty="0">
                <a:ea typeface="Calibri"/>
                <a:cs typeface="Calibri"/>
              </a:rPr>
              <a:t>memory, disk space?</a:t>
            </a:r>
            <a:endParaRPr lang="en-US" sz="1800" dirty="0">
              <a:ea typeface="Calibri"/>
              <a:cs typeface="Arial"/>
            </a:endParaRPr>
          </a:p>
        </p:txBody>
      </p:sp>
      <p:sp>
        <p:nvSpPr>
          <p:cNvPr id="14" name="Title 1">
            <a:extLst>
              <a:ext uri="{FF2B5EF4-FFF2-40B4-BE49-F238E27FC236}">
                <a16:creationId xmlns:a16="http://schemas.microsoft.com/office/drawing/2014/main" id="{27C35B6D-56D3-7161-510A-8B0E94E9DE35}"/>
              </a:ext>
            </a:extLst>
          </p:cNvPr>
          <p:cNvSpPr txBox="1">
            <a:spLocks/>
          </p:cNvSpPr>
          <p:nvPr/>
        </p:nvSpPr>
        <p:spPr>
          <a:xfrm>
            <a:off x="529857" y="29470"/>
            <a:ext cx="1292214" cy="338554"/>
          </a:xfrm>
          <a:prstGeom prst="rect">
            <a:avLst/>
          </a:prstGeom>
          <a:noFill/>
          <a:ln>
            <a:solidFill>
              <a:schemeClr val="bg1">
                <a:lumMod val="50000"/>
              </a:schemeClr>
            </a:solid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algn="ctr" defTabSz="152402">
              <a:lnSpc>
                <a:spcPct val="100000"/>
              </a:lnSpc>
              <a:spcBef>
                <a:spcPts val="0"/>
              </a:spcBef>
              <a:defRPr/>
            </a:pPr>
            <a:r>
              <a:rPr lang="en-US" sz="2000" err="1">
                <a:solidFill>
                  <a:schemeClr val="tx2"/>
                </a:solidFill>
                <a:latin typeface="Roboto Mono"/>
                <a:ea typeface="Roboto Mono"/>
                <a:cs typeface="+mn-cs"/>
              </a:rPr>
              <a:t>sdraft</a:t>
            </a:r>
            <a:endParaRPr lang="en-US" sz="2000" err="1">
              <a:solidFill>
                <a:schemeClr val="tx2"/>
              </a:solidFill>
              <a:latin typeface="Roboto Mono"/>
              <a:ea typeface="Roboto Mono"/>
            </a:endParaRPr>
          </a:p>
        </p:txBody>
      </p:sp>
    </p:spTree>
    <p:extLst>
      <p:ext uri="{BB962C8B-B14F-4D97-AF65-F5344CB8AC3E}">
        <p14:creationId xmlns:p14="http://schemas.microsoft.com/office/powerpoint/2010/main" val="3948650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B3DB8F-56C6-35C5-43CB-75036C090A73}"/>
              </a:ext>
            </a:extLst>
          </p:cNvPr>
          <p:cNvSpPr txBox="1">
            <a:spLocks/>
          </p:cNvSpPr>
          <p:nvPr/>
        </p:nvSpPr>
        <p:spPr>
          <a:xfrm>
            <a:off x="155992" y="128250"/>
            <a:ext cx="6397565" cy="822660"/>
          </a:xfrm>
          <a:prstGeom prst="rect">
            <a:avLst/>
          </a:prstGeom>
          <a:noFill/>
          <a:ln>
            <a:noFill/>
            <a:prstDash/>
          </a:ln>
          <a:effectLst/>
        </p:spPr>
        <p:txBody>
          <a:bodyPr rot="0" spcFirstLastPara="0" vertOverflow="overflow" horzOverflow="overflow" vert="horz" wrap="square" lIns="30480" tIns="15240" rIns="30480" bIns="15240" numCol="1" spcCol="0" rtlCol="0" fromWordArt="0" anchor="t" anchorCtr="0" forceAA="0" compatLnSpc="1">
            <a:prstTxWarp prst="textNoShape">
              <a:avLst/>
            </a:prstTxWarp>
            <a:spAutoFit/>
          </a:bodyPr>
          <a:lstStyle>
            <a:lvl1pPr algn="l" defTabSz="609608" rtl="0" eaLnBrk="1" latinLnBrk="0" hangingPunct="1">
              <a:lnSpc>
                <a:spcPct val="90000"/>
              </a:lnSpc>
              <a:spcBef>
                <a:spcPct val="0"/>
              </a:spcBef>
              <a:buNone/>
              <a:defRPr sz="2933" kern="1200">
                <a:solidFill>
                  <a:schemeClr val="tx1"/>
                </a:solidFill>
                <a:latin typeface="+mj-lt"/>
                <a:ea typeface="+mj-ea"/>
                <a:cs typeface="+mj-cs"/>
              </a:defRPr>
            </a:lvl1pPr>
          </a:lstStyle>
          <a:p>
            <a:pPr defTabSz="152402">
              <a:lnSpc>
                <a:spcPct val="100000"/>
              </a:lnSpc>
              <a:spcBef>
                <a:spcPts val="0"/>
              </a:spcBef>
              <a:defRPr/>
            </a:pPr>
            <a:r>
              <a:rPr lang="en-US" sz="5000" dirty="0">
                <a:latin typeface="Clancy"/>
                <a:ea typeface="+mn-ea"/>
                <a:cs typeface="+mn-cs"/>
              </a:rPr>
              <a:t>Cluster Architecture </a:t>
            </a:r>
          </a:p>
        </p:txBody>
      </p:sp>
      <p:pic>
        <p:nvPicPr>
          <p:cNvPr id="20" name="Picture 19">
            <a:extLst>
              <a:ext uri="{FF2B5EF4-FFF2-40B4-BE49-F238E27FC236}">
                <a16:creationId xmlns:a16="http://schemas.microsoft.com/office/drawing/2014/main" id="{6E301213-5C1C-C616-BECB-3F1E984C7B32}"/>
              </a:ext>
            </a:extLst>
          </p:cNvPr>
          <p:cNvPicPr>
            <a:picLocks noChangeAspect="1"/>
          </p:cNvPicPr>
          <p:nvPr/>
        </p:nvPicPr>
        <p:blipFill>
          <a:blip r:embed="rId3"/>
          <a:stretch>
            <a:fillRect/>
          </a:stretch>
        </p:blipFill>
        <p:spPr>
          <a:xfrm>
            <a:off x="973837" y="1092626"/>
            <a:ext cx="6236208" cy="2748462"/>
          </a:xfrm>
          <a:prstGeom prst="rect">
            <a:avLst/>
          </a:prstGeom>
        </p:spPr>
      </p:pic>
      <p:sp>
        <p:nvSpPr>
          <p:cNvPr id="19" name="TextBox 18">
            <a:extLst>
              <a:ext uri="{FF2B5EF4-FFF2-40B4-BE49-F238E27FC236}">
                <a16:creationId xmlns:a16="http://schemas.microsoft.com/office/drawing/2014/main" id="{AE285A0F-EDF0-EC05-5599-8FB3D5FB43C1}"/>
              </a:ext>
            </a:extLst>
          </p:cNvPr>
          <p:cNvSpPr txBox="1"/>
          <p:nvPr/>
        </p:nvSpPr>
        <p:spPr>
          <a:xfrm>
            <a:off x="2799438" y="3976448"/>
            <a:ext cx="1321723" cy="611706"/>
          </a:xfrm>
          <a:prstGeom prst="rect">
            <a:avLst/>
          </a:prstGeom>
          <a:noFill/>
        </p:spPr>
        <p:txBody>
          <a:bodyPr wrap="square" rtlCol="0">
            <a:spAutoFit/>
          </a:bodyPr>
          <a:lstStyle/>
          <a:p>
            <a:r>
              <a:rPr lang="en-US" b="1" dirty="0"/>
              <a:t>You cannot</a:t>
            </a:r>
          </a:p>
          <a:p>
            <a:pPr marL="171450" indent="-171450">
              <a:buFontTx/>
              <a:buChar char="-"/>
            </a:pPr>
            <a:r>
              <a:rPr lang="en-US" dirty="0"/>
              <a:t>Access your research data</a:t>
            </a:r>
          </a:p>
          <a:p>
            <a:pPr marL="171450" indent="-171450">
              <a:buFontTx/>
              <a:buChar char="-"/>
            </a:pPr>
            <a:r>
              <a:rPr lang="en-US" dirty="0"/>
              <a:t>Run compute workloads</a:t>
            </a:r>
          </a:p>
          <a:p>
            <a:pPr marL="171450" indent="-171450">
              <a:buFontTx/>
              <a:buChar char="-"/>
            </a:pPr>
            <a:r>
              <a:rPr lang="en-US" dirty="0"/>
              <a:t>Access a GPU</a:t>
            </a:r>
          </a:p>
          <a:p>
            <a:pPr marL="171450" indent="-171450">
              <a:buFontTx/>
              <a:buChar char="-"/>
            </a:pPr>
            <a:r>
              <a:rPr lang="en-US" dirty="0"/>
              <a:t>Copy large datasets</a:t>
            </a:r>
          </a:p>
        </p:txBody>
      </p:sp>
      <p:sp>
        <p:nvSpPr>
          <p:cNvPr id="16" name="Rectangle 15">
            <a:extLst>
              <a:ext uri="{FF2B5EF4-FFF2-40B4-BE49-F238E27FC236}">
                <a16:creationId xmlns:a16="http://schemas.microsoft.com/office/drawing/2014/main" id="{CA02BDC4-D235-F29A-A5F0-92AC3FE680F2}"/>
              </a:ext>
            </a:extLst>
          </p:cNvPr>
          <p:cNvSpPr/>
          <p:nvPr/>
        </p:nvSpPr>
        <p:spPr>
          <a:xfrm>
            <a:off x="1942269" y="1895300"/>
            <a:ext cx="731520" cy="864523"/>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B0B3B41-DDF8-E919-E94C-EE8D331ED6C5}"/>
              </a:ext>
            </a:extLst>
          </p:cNvPr>
          <p:cNvSpPr txBox="1"/>
          <p:nvPr/>
        </p:nvSpPr>
        <p:spPr>
          <a:xfrm>
            <a:off x="155992" y="3976449"/>
            <a:ext cx="1321723" cy="715581"/>
          </a:xfrm>
          <a:prstGeom prst="rect">
            <a:avLst/>
          </a:prstGeom>
          <a:noFill/>
        </p:spPr>
        <p:txBody>
          <a:bodyPr wrap="square" rtlCol="0">
            <a:spAutoFit/>
          </a:bodyPr>
          <a:lstStyle/>
          <a:p>
            <a:r>
              <a:rPr lang="en-US" b="1" dirty="0"/>
              <a:t>Login node</a:t>
            </a:r>
          </a:p>
          <a:p>
            <a:r>
              <a:rPr lang="en-US" dirty="0"/>
              <a:t>The login node is how you access the compute cluster. It is a low resource node that can provide access to some cluster resources</a:t>
            </a:r>
          </a:p>
        </p:txBody>
      </p:sp>
      <p:sp>
        <p:nvSpPr>
          <p:cNvPr id="18" name="TextBox 17">
            <a:extLst>
              <a:ext uri="{FF2B5EF4-FFF2-40B4-BE49-F238E27FC236}">
                <a16:creationId xmlns:a16="http://schemas.microsoft.com/office/drawing/2014/main" id="{144B7107-33E0-9E06-1B43-8ABAFEE2AE9D}"/>
              </a:ext>
            </a:extLst>
          </p:cNvPr>
          <p:cNvSpPr txBox="1"/>
          <p:nvPr/>
        </p:nvSpPr>
        <p:spPr>
          <a:xfrm>
            <a:off x="1477715" y="3976448"/>
            <a:ext cx="1321723" cy="923330"/>
          </a:xfrm>
          <a:prstGeom prst="rect">
            <a:avLst/>
          </a:prstGeom>
          <a:noFill/>
        </p:spPr>
        <p:txBody>
          <a:bodyPr wrap="square" rtlCol="0">
            <a:spAutoFit/>
          </a:bodyPr>
          <a:lstStyle/>
          <a:p>
            <a:r>
              <a:rPr lang="en-US" b="1" dirty="0"/>
              <a:t>On the login node, you can</a:t>
            </a:r>
          </a:p>
          <a:p>
            <a:pPr marL="171450" indent="-171450">
              <a:buFontTx/>
              <a:buChar char="-"/>
            </a:pPr>
            <a:r>
              <a:rPr lang="en-US" dirty="0"/>
              <a:t>Start, stop, and manage jobs</a:t>
            </a:r>
          </a:p>
          <a:p>
            <a:pPr marL="171450" indent="-171450">
              <a:buFontTx/>
              <a:buChar char="-"/>
            </a:pPr>
            <a:r>
              <a:rPr lang="en-US" dirty="0"/>
              <a:t>Access your home folder</a:t>
            </a:r>
          </a:p>
          <a:p>
            <a:pPr marL="171450" indent="-171450">
              <a:buFontTx/>
              <a:buChar char="-"/>
            </a:pPr>
            <a:r>
              <a:rPr lang="en-US" dirty="0"/>
              <a:t>Move small datasets to-and-from your home folder</a:t>
            </a:r>
          </a:p>
          <a:p>
            <a:pPr marL="171450" indent="-171450">
              <a:buFontTx/>
              <a:buChar char="-"/>
            </a:pPr>
            <a:r>
              <a:rPr lang="en-US" dirty="0"/>
              <a:t>Run persistent shell sessions</a:t>
            </a:r>
          </a:p>
        </p:txBody>
      </p:sp>
    </p:spTree>
    <p:extLst>
      <p:ext uri="{BB962C8B-B14F-4D97-AF65-F5344CB8AC3E}">
        <p14:creationId xmlns:p14="http://schemas.microsoft.com/office/powerpoint/2010/main" val="323806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6" grpId="0" animBg="1"/>
      <p:bldP spid="16" grpId="1" animBg="1"/>
      <p:bldP spid="17" grpId="0"/>
      <p:bldP spid="17" grpId="1"/>
      <p:bldP spid="18" grpId="0"/>
      <p:bldP spid="18" grpId="1"/>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2_Eventbrite-2160x1080" id="{CCA2B75C-88DC-1C44-BDD4-94486C024CBF}" vid="{84CC682C-5832-0347-B27D-853DE3AD63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709FB75DD95A42B27DF2F9E8888B92" ma:contentTypeVersion="5" ma:contentTypeDescription="Create a new document." ma:contentTypeScope="" ma:versionID="1c842171acf5078304c3ea3f1e068183">
  <xsd:schema xmlns:xsd="http://www.w3.org/2001/XMLSchema" xmlns:xs="http://www.w3.org/2001/XMLSchema" xmlns:p="http://schemas.microsoft.com/office/2006/metadata/properties" xmlns:ns2="10c902f2-d2c5-4c1e-908a-5eafdaebf0af" targetNamespace="http://schemas.microsoft.com/office/2006/metadata/properties" ma:root="true" ma:fieldsID="fe6042929edfd5d70b95fdf125eff7a6" ns2:_="">
    <xsd:import namespace="10c902f2-d2c5-4c1e-908a-5eafdaebf0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c902f2-d2c5-4c1e-908a-5eafdaebf0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A2D3BE-471A-4569-A1E2-923F0C7C23E0}">
  <ds:schemaRefs>
    <ds:schemaRef ds:uri="http://schemas.microsoft.com/sharepoint/v3/contenttype/forms"/>
  </ds:schemaRefs>
</ds:datastoreItem>
</file>

<file path=customXml/itemProps2.xml><?xml version="1.0" encoding="utf-8"?>
<ds:datastoreItem xmlns:ds="http://schemas.openxmlformats.org/officeDocument/2006/customXml" ds:itemID="{B3961874-879C-447D-ACCC-3189F8AF99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c902f2-d2c5-4c1e-908a-5eafdaebf0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4858B1-6C3B-42A9-BC35-CE034ECCE63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v3_Eventbrite-2160x1080</Template>
  <TotalTime>8622</TotalTime>
  <Words>2061</Words>
  <Application>Microsoft Office PowerPoint</Application>
  <PresentationFormat>On-screen Show (16:9)</PresentationFormat>
  <Paragraphs>343</Paragraphs>
  <Slides>45</Slides>
  <Notes>4</Notes>
  <HiddenSlides>5</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Command Line (CLI) BioSciences Make your science easier with high performance computing (HPC)</vt:lpstr>
      <vt:lpstr>PowerPoint Presentation</vt:lpstr>
      <vt:lpstr>Text interfaces: efficiency, automation, adaptability </vt:lpstr>
      <vt:lpstr>Text interfaces: a blank page means things are simple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work &amp; support time (we have the room all day)  🐢❄️ -🌐🐧🧑‍💻👩🏾‍💻👨🏻‍💻👩‍💻👩🏿‍💻🧑🏼‍💻👨🏾‍💻</vt:lpstr>
      <vt:lpstr>PowerPoint Presentation</vt:lpstr>
      <vt:lpstr>PowerPoint Presentation</vt:lpstr>
      <vt:lpstr>PowerPoint Presentation</vt:lpstr>
      <vt:lpstr>Batching and array jobs</vt:lpstr>
      <vt:lpstr>PowerPoint Presentation</vt:lpstr>
      <vt:lpstr>PowerPoint Presentation</vt:lpstr>
      <vt:lpstr>PowerPoint Presentation</vt:lpstr>
      <vt:lpstr>PowerPoint Presentation</vt:lpstr>
      <vt:lpstr>PowerPoint Presentation</vt:lpstr>
      <vt:lpstr>PowerPoint Presentation</vt:lpstr>
      <vt:lpstr>Structuring an array job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Keiran Rowell</dc:creator>
  <cp:lastModifiedBy>Nathan Glades</cp:lastModifiedBy>
  <cp:revision>505</cp:revision>
  <dcterms:created xsi:type="dcterms:W3CDTF">2024-06-11T12:13:16Z</dcterms:created>
  <dcterms:modified xsi:type="dcterms:W3CDTF">2026-01-14T02:15:07Z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0x010100E3709FB75DD95A42B27DF2F9E8888B92</vt:lpwstr>
  </property>
</Properties>
</file>